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774F-B6B7-4BAC-A835-27567B0BD0A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3620-41E0-45B5-B2FD-DFAD777B9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774F-B6B7-4BAC-A835-27567B0BD0A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3620-41E0-45B5-B2FD-DFAD777B9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774F-B6B7-4BAC-A835-27567B0BD0A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3620-41E0-45B5-B2FD-DFAD777B9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774F-B6B7-4BAC-A835-27567B0BD0A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3620-41E0-45B5-B2FD-DFAD777B9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774F-B6B7-4BAC-A835-27567B0BD0A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3620-41E0-45B5-B2FD-DFAD777B9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774F-B6B7-4BAC-A835-27567B0BD0A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3620-41E0-45B5-B2FD-DFAD777B9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774F-B6B7-4BAC-A835-27567B0BD0A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3620-41E0-45B5-B2FD-DFAD777B9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774F-B6B7-4BAC-A835-27567B0BD0A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3620-41E0-45B5-B2FD-DFAD777B9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774F-B6B7-4BAC-A835-27567B0BD0A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3620-41E0-45B5-B2FD-DFAD777B9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774F-B6B7-4BAC-A835-27567B0BD0A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3620-41E0-45B5-B2FD-DFAD777B9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774F-B6B7-4BAC-A835-27567B0BD0A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3620-41E0-45B5-B2FD-DFAD777B9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E774F-B6B7-4BAC-A835-27567B0BD0A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13620-41E0-45B5-B2FD-DFAD777B95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Georgia" pitchFamily="18" charset="0"/>
              </a:rPr>
              <a:t>Построение сетей электросвязи</a:t>
            </a:r>
            <a:endParaRPr lang="ru-RU" sz="48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5301208"/>
            <a:ext cx="2552328" cy="4096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Туманов К.И. ТК-41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8196" y="6211669"/>
            <a:ext cx="132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Ярославль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2012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0396" y="0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ЯрГУ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им. П.Г. Демидова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Основные типы вторичных сетей связи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Телефонная сеть общего пользования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Телеграфная сеть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Сеть передачи данных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Телефонная сеть общего пользования</a:t>
            </a:r>
            <a:endParaRPr lang="ru-RU" dirty="0" smtClean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1048" t="27343" r="31655" b="30544"/>
          <a:stretch>
            <a:fillRect/>
          </a:stretch>
        </p:blipFill>
        <p:spPr bwMode="auto">
          <a:xfrm>
            <a:off x="575556" y="1412776"/>
            <a:ext cx="7992888" cy="486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Абонентские устройства</a:t>
            </a:r>
            <a:endParaRPr lang="ru-RU" dirty="0" smtClean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5139" t="43777" r="36636" b="34653"/>
          <a:stretch>
            <a:fillRect/>
          </a:stretch>
        </p:blipFill>
        <p:spPr bwMode="auto">
          <a:xfrm>
            <a:off x="812154" y="1880828"/>
            <a:ext cx="751969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Виды линий в телефонных сетях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Абонентские линии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(Central Office lines)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Соединительные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Цифровые телефонные сети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POTS (</a:t>
            </a:r>
            <a:r>
              <a:rPr lang="ru-RU" sz="2400" i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Plain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400" i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Old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400" i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Telephony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400" i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Service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, то есть «простая старая телефонная сеть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»)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ISDN (</a:t>
            </a:r>
            <a:r>
              <a:rPr lang="ru-RU" sz="2400" i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Integrated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400" i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Services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400" i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Digital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Network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дословно переводится как «цифровая сеть с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интегрированными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услугами»)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Протоколы связи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LSI (</a:t>
            </a:r>
            <a:r>
              <a:rPr lang="en-TT" sz="24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Loop </a:t>
            </a:r>
            <a:r>
              <a:rPr lang="en-TT" sz="2400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Start </a:t>
            </a:r>
            <a:r>
              <a:rPr lang="en-TT" sz="24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Interface)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ISDN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(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Integrated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Services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Digital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Network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)</a:t>
            </a:r>
            <a:endParaRPr lang="pt-BR" sz="24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R1.5 (</a:t>
            </a:r>
            <a:r>
              <a:rPr lang="pt-BR" sz="24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Register Signalling)</a:t>
            </a:r>
            <a:endParaRPr lang="pt-BR" sz="24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R2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(</a:t>
            </a:r>
            <a:r>
              <a:rPr lang="pt-BR" sz="24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Register Signalling)</a:t>
            </a:r>
            <a:endParaRPr lang="pt-BR" sz="24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SS7 (</a:t>
            </a:r>
            <a:r>
              <a:rPr lang="en-TT" sz="24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Signalling </a:t>
            </a:r>
            <a:r>
              <a:rPr lang="en-TT" sz="2400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System No. </a:t>
            </a:r>
            <a:r>
              <a:rPr lang="en-TT" sz="24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7</a:t>
            </a:r>
            <a:r>
              <a:rPr lang="en-TT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)</a:t>
            </a:r>
            <a:endParaRPr lang="pt-BR" sz="24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QSIG (Q SIGnalling)</a:t>
            </a:r>
          </a:p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V5 </a:t>
            </a:r>
          </a:p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GSM (</a:t>
            </a:r>
            <a:r>
              <a:rPr lang="fr-FR" sz="2400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Groupe Spécial </a:t>
            </a:r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Mobile)</a:t>
            </a:r>
            <a:endParaRPr lang="pt-BR" sz="24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DECT (</a:t>
            </a:r>
            <a:r>
              <a:rPr lang="en-TT" sz="2400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Digital Enhanced Cordless </a:t>
            </a:r>
            <a:r>
              <a:rPr lang="en-TT" sz="24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Telecommunications</a:t>
            </a:r>
            <a:r>
              <a:rPr lang="en-TT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Иллюстрация работы протоколов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2372" t="19125" r="33315" b="41843"/>
          <a:stretch>
            <a:fillRect/>
          </a:stretch>
        </p:blipFill>
        <p:spPr bwMode="auto">
          <a:xfrm>
            <a:off x="539552" y="1517303"/>
            <a:ext cx="8064896" cy="49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Телеграфная сеть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40673" t="23234" r="23907" b="44924"/>
          <a:stretch>
            <a:fillRect/>
          </a:stretch>
        </p:blipFill>
        <p:spPr bwMode="auto">
          <a:xfrm>
            <a:off x="409473" y="1628800"/>
            <a:ext cx="832505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Сети передачи данных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Существуют следующие виды сетей передачи данных: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Телефонные сети 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Компьютерные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сети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 принципу коммутации сети делятся на: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Сети с коммутацией 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каналов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Сети с коммутацией пакетов </a:t>
            </a:r>
          </a:p>
          <a:p>
            <a:pPr>
              <a:buNone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Основные положения о сети связи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Объединяет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 одно целое средства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связи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всех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ведомств, министерств и регионов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Строится в соответствии с планом развития связи РФ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Обеспечивает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передачу всех видов современной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информации</a:t>
            </a:r>
          </a:p>
          <a:p>
            <a:pPr>
              <a:buNone/>
            </a:pP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Составные части сети связи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автоматическая телефонная сеть (ТФ); 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телеграфная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сеть (ТГ); 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сеть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передачи данных (ПД); 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сеть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звукового вещания (3В); 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сеть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факсимильной связи (ФКС); 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компьютерная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сеть (ВТ); 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сеть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телевизионного вещания (ТВ); 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ведомственные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сети и др.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Принципы построения сетей связи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Сеть связи состоит из трех частей: 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систем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передачи информации (линий и аппаратуры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);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устройств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(систем)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коммутации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оконечных устройств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Примитивные сети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Полносвязное</a:t>
            </a:r>
            <a:r>
              <a:rPr lang="ru-RU" sz="2400" dirty="0" smtClean="0"/>
              <a:t> («каждый </a:t>
            </a:r>
            <a:r>
              <a:rPr lang="ru-RU" sz="2400" dirty="0"/>
              <a:t>с </a:t>
            </a:r>
            <a:r>
              <a:rPr lang="ru-RU" sz="2400" dirty="0" smtClean="0"/>
              <a:t>каждым»)</a:t>
            </a:r>
          </a:p>
          <a:p>
            <a:r>
              <a:rPr lang="ru-RU" sz="2400" dirty="0" smtClean="0"/>
              <a:t>Узловое</a:t>
            </a:r>
          </a:p>
          <a:p>
            <a:r>
              <a:rPr lang="ru-RU" sz="2400" dirty="0"/>
              <a:t>Р</a:t>
            </a:r>
            <a:r>
              <a:rPr lang="ru-RU" sz="2400" dirty="0" smtClean="0"/>
              <a:t>адиальное </a:t>
            </a:r>
            <a:r>
              <a:rPr lang="ru-RU" sz="2400" dirty="0"/>
              <a:t>(звездообразное</a:t>
            </a:r>
            <a:r>
              <a:rPr lang="ru-RU" sz="2400" dirty="0" smtClean="0"/>
              <a:t>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9185" r="73163" b="19245"/>
          <a:stretch>
            <a:fillRect/>
          </a:stretch>
        </p:blipFill>
        <p:spPr bwMode="auto">
          <a:xfrm>
            <a:off x="395536" y="2996952"/>
            <a:ext cx="7917064" cy="342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Реализуемые схемы построения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Радиально-узловая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Сетка связи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Решетчатая (ячеистая)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55063" t="58797" r="11731" b="13165"/>
          <a:stretch>
            <a:fillRect/>
          </a:stretch>
        </p:blipFill>
        <p:spPr bwMode="auto">
          <a:xfrm>
            <a:off x="395536" y="2824133"/>
            <a:ext cx="8064896" cy="362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Иерархия сетей связи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Сеть связи страны:</a:t>
            </a:r>
          </a:p>
          <a:p>
            <a:pPr marL="857250" lvl="1" indent="-457200">
              <a:buFont typeface="+mj-lt"/>
              <a:buAutoNum type="alphaLcPeriod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Магистральные сети</a:t>
            </a:r>
          </a:p>
          <a:p>
            <a:pPr marL="857250" lvl="1" indent="-457200">
              <a:buFont typeface="+mj-lt"/>
              <a:buAutoNum type="alphaLcPeriod"/>
            </a:pP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Зоновые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сети:</a:t>
            </a:r>
          </a:p>
          <a:p>
            <a:pPr marL="1257300" lvl="2" indent="-45720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Внутризоновые сети</a:t>
            </a:r>
          </a:p>
          <a:p>
            <a:pPr marL="1257300" lvl="2" indent="-45720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Местные сети</a:t>
            </a:r>
          </a:p>
          <a:p>
            <a:pPr marL="1714500" lvl="3" indent="-457200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Сельская связь</a:t>
            </a:r>
          </a:p>
          <a:p>
            <a:pPr marL="1714500" lvl="3" indent="-457200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Городская связь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marL="1714500" lvl="3" indent="-457200"/>
            <a:endParaRPr lang="ru-RU" sz="18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marL="857250" lvl="1" indent="-457200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Первичные сети</a:t>
            </a:r>
          </a:p>
          <a:p>
            <a:pPr marL="857250" lvl="1" indent="-457200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Вторичные сети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298" t="36647" r="83206" b="29457"/>
          <a:stretch>
            <a:fillRect/>
          </a:stretch>
        </p:blipFill>
        <p:spPr bwMode="auto">
          <a:xfrm>
            <a:off x="5004048" y="1124744"/>
            <a:ext cx="4104456" cy="483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Магистральные и </a:t>
            </a:r>
            <a:r>
              <a:rPr lang="ru-RU" dirty="0" err="1" smtClean="0">
                <a:solidFill>
                  <a:srgbClr val="7030A0"/>
                </a:solidFill>
                <a:latin typeface="Georgia" pitchFamily="18" charset="0"/>
              </a:rPr>
              <a:t>зоновые</a:t>
            </a: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 сети связи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9051" t="35560" r="37743" b="36707"/>
          <a:stretch>
            <a:fillRect/>
          </a:stretch>
        </p:blipFill>
        <p:spPr bwMode="auto">
          <a:xfrm>
            <a:off x="251520" y="1484784"/>
            <a:ext cx="86409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Первичные и вторичные сети связи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8641" r="82571" b="30544"/>
          <a:stretch>
            <a:fillRect/>
          </a:stretch>
        </p:blipFill>
        <p:spPr bwMode="auto">
          <a:xfrm>
            <a:off x="3995936" y="1268760"/>
            <a:ext cx="5148064" cy="490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30000"/>
          </a:blip>
          <a:srcRect l="191" t="74652" r="77672" b="11995"/>
          <a:stretch>
            <a:fillRect/>
          </a:stretch>
        </p:blipFill>
        <p:spPr bwMode="auto">
          <a:xfrm>
            <a:off x="323528" y="4725144"/>
            <a:ext cx="57606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230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Построение сетей электросвязи</vt:lpstr>
      <vt:lpstr>Основные положения о сети связи</vt:lpstr>
      <vt:lpstr>Составные части сети связи</vt:lpstr>
      <vt:lpstr>Принципы построения сетей связи</vt:lpstr>
      <vt:lpstr>Примитивные сети</vt:lpstr>
      <vt:lpstr>Реализуемые схемы построения</vt:lpstr>
      <vt:lpstr>Иерархия сетей связи</vt:lpstr>
      <vt:lpstr>Магистральные и зоновые сети связи</vt:lpstr>
      <vt:lpstr>Первичные и вторичные сети связи</vt:lpstr>
      <vt:lpstr>Основные типы вторичных сетей связи</vt:lpstr>
      <vt:lpstr>Телефонная сеть общего пользования</vt:lpstr>
      <vt:lpstr>Абонентские устройства</vt:lpstr>
      <vt:lpstr>Виды линий в телефонных сетях</vt:lpstr>
      <vt:lpstr>Цифровые телефонные сети</vt:lpstr>
      <vt:lpstr>Протоколы связи</vt:lpstr>
      <vt:lpstr>Иллюстрация работы протоколов</vt:lpstr>
      <vt:lpstr>Телеграфная сеть</vt:lpstr>
      <vt:lpstr>Сети передачи данных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сетей электросвязи</dc:title>
  <dc:creator>Кирилл</dc:creator>
  <cp:lastModifiedBy>Кирилл</cp:lastModifiedBy>
  <cp:revision>41</cp:revision>
  <dcterms:created xsi:type="dcterms:W3CDTF">2012-10-21T11:33:32Z</dcterms:created>
  <dcterms:modified xsi:type="dcterms:W3CDTF">2012-10-21T15:13:12Z</dcterms:modified>
</cp:coreProperties>
</file>