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8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A5C994-B580-41A5-9C9D-2D9235AF894F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F5D038-3A29-4505-A800-429E7713AFC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772400" cy="1440159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Диференціювання функції</a:t>
            </a:r>
            <a:br>
              <a:rPr lang="uk-UA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56992"/>
            <a:ext cx="7560840" cy="2281808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Мета: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Повторити </a:t>
            </a:r>
            <a:r>
              <a:rPr lang="uk-UA" sz="2800" i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поняття похідної функції,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таблицю </a:t>
            </a:r>
            <a:r>
              <a:rPr lang="uk-UA" sz="2800" i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похідних, правила диференціювання, фізичний та геометричний зміст </a:t>
            </a:r>
            <a:r>
              <a:rPr lang="uk-UA" sz="2800" i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похідної.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09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Правила диференціювання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26876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:r>
                  <a:rPr lang="uk-UA" sz="2400" i="1" dirty="0" smtClean="0">
                    <a:latin typeface="Times New Roman" pitchFamily="18" charset="0"/>
                    <a:cs typeface="Times New Roman" pitchFamily="18" charset="0"/>
                  </a:rPr>
                  <a:t>Знайти похідну</a:t>
                </a: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>
                  <a:buNone/>
                </a:pPr>
                <a:endParaRPr lang="en-US" sz="1400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5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−4</m:t>
                    </m:r>
                  </m:oMath>
                </a14:m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−1)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1000" dirty="0" smtClean="0"/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ru-RU" sz="1000" dirty="0"/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/>
                  <a:t>	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0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(2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−1)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 smtClean="0"/>
                  <a:t>	</a:t>
                </a:r>
              </a:p>
              <a:p>
                <a:endParaRPr lang="ru-RU" sz="2400" dirty="0"/>
              </a:p>
              <a:p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268760"/>
                <a:ext cx="8229600" cy="4525963"/>
              </a:xfrm>
              <a:blipFill rotWithShape="1">
                <a:blip r:embed="rId2"/>
                <a:stretch>
                  <a:fillRect t="-10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1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Геометричний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:r>
                  <a:rPr lang="en-US" sz="1800" b="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 smtClean="0"/>
                  <a:t>(0)				</a:t>
                </a:r>
                <a:r>
                  <a:rPr lang="en-US" sz="18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1800" dirty="0" smtClean="0"/>
                  <a:t>(1)</a:t>
                </a:r>
              </a:p>
              <a:p>
                <a:pPr marL="0" indent="0">
                  <a:buNone/>
                </a:pPr>
                <a:r>
                  <a:rPr lang="en-US" sz="1800" dirty="0" smtClean="0"/>
                  <a:t>	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tg </a:t>
                </a:r>
                <a:r>
                  <a:rPr lang="el-GR" sz="2000" i="1" dirty="0" smtClean="0"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lang="en-US" sz="2000" i="1" dirty="0" smtClean="0">
                    <a:latin typeface="Times New Roman" pitchFamily="18" charset="0"/>
                    <a:cs typeface="Times New Roman" pitchFamily="18" charset="0"/>
                  </a:rPr>
                  <a:t> - ?	</a:t>
                </a:r>
                <a:r>
                  <a:rPr lang="en-US" sz="2400" i="1" dirty="0" smtClean="0"/>
                  <a:t>			</a:t>
                </a: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18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24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342038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280" y="1556792"/>
            <a:ext cx="3959700" cy="273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9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Геометричний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11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1100" i="1" dirty="0">
                    <a:latin typeface="Cambria Math"/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 smtClean="0"/>
                  <a:t>(-5)</a:t>
                </a: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       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400" dirty="0" smtClean="0"/>
                  <a:t>(-3)</a:t>
                </a:r>
                <a:endParaRPr lang="ru-RU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745096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0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Геометричний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endParaRPr lang="en-US" sz="1200" b="0" i="1" dirty="0" smtClean="0">
                  <a:latin typeface="Cambria Math"/>
                </a:endParaRPr>
              </a:p>
              <a:p>
                <a:endParaRPr lang="en-US" sz="120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i="1" dirty="0" smtClean="0">
                    <a:latin typeface="Cambria Math"/>
                  </a:rPr>
                  <a:t>1) </a:t>
                </a:r>
                <a:r>
                  <a:rPr lang="uk-UA" sz="2400" b="0" i="1" dirty="0" smtClean="0">
                    <a:latin typeface="Cambria Math"/>
                  </a:rPr>
                  <a:t>Назвіть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uk-UA" sz="24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400" i="1" dirty="0" smtClean="0">
                    <a:latin typeface="Cambria Math"/>
                  </a:rPr>
                  <a:t> </a:t>
                </a:r>
                <a:r>
                  <a:rPr lang="uk-UA" sz="2400" i="1" dirty="0" smtClean="0">
                    <a:latin typeface="Cambria Math"/>
                  </a:rPr>
                  <a:t>при яких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400" dirty="0" smtClean="0"/>
                  <a:t>=0</a:t>
                </a:r>
              </a:p>
              <a:p>
                <a:pPr marL="0" indent="0">
                  <a:buNone/>
                </a:pPr>
                <a:r>
                  <a:rPr lang="en-US" sz="2400" i="1" dirty="0">
                    <a:latin typeface="Cambria Math"/>
                  </a:rPr>
                  <a:t>2)</a:t>
                </a:r>
                <a:r>
                  <a:rPr lang="uk-UA" sz="2400" i="1" dirty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ru-RU" sz="2400" dirty="0" smtClean="0"/>
                  <a:t> &gt; 0          </a:t>
                </a:r>
                <a:r>
                  <a:rPr lang="ru-RU" sz="2400" i="1" dirty="0" smtClean="0"/>
                  <a:t>і  </a:t>
                </a:r>
                <a:r>
                  <a:rPr lang="ru-RU" sz="2400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r>
                      <a:rPr lang="ru-RU" sz="2400" dirty="0">
                        <a:latin typeface="Cambria Math"/>
                      </a:rPr>
                      <m:t>&lt;</m:t>
                    </m:r>
                  </m:oMath>
                </a14:m>
                <a:r>
                  <a:rPr lang="ru-RU" sz="2400" dirty="0" smtClean="0"/>
                  <a:t> 0 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832648" cy="28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3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Фізичний зміст похідної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sz="2800" i="1" dirty="0" smtClean="0"/>
                  <a:t>(</a:t>
                </a:r>
                <a:r>
                  <a:rPr lang="ru-RU" sz="2800" i="1" dirty="0" smtClean="0"/>
                  <a:t>м)</a:t>
                </a:r>
                <a:endParaRPr lang="ru-RU" sz="2800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4302"/>
            <a:ext cx="6624736" cy="329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4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Підсумок заняття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539552" y="1340768"/>
                <a:ext cx="8291264" cy="478112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i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uk-UA" sz="2400" b="1" i="1" dirty="0" smtClean="0">
                    <a:latin typeface="Times New Roman" pitchFamily="18" charset="0"/>
                    <a:cs typeface="Times New Roman" pitchFamily="18" charset="0"/>
                  </a:rPr>
                  <a:t>Знайти помилку</a:t>
                </a:r>
                <a:r>
                  <a:rPr lang="ru-RU" sz="2400" b="1" i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400" b="1" i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i="1" dirty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16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den>
                    </m:f>
                    <m:r>
                      <a:rPr lang="en-US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		</a:t>
                </a:r>
              </a:p>
              <a:p>
                <a:pPr marL="0" indent="0">
                  <a:buNone/>
                </a:pPr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4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x</m:t>
                    </m:r>
                  </m:oMath>
                </a14:m>
                <a:r>
                  <a:rPr lang="en-US" dirty="0" smtClean="0"/>
                  <a:t>	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8</m:t>
                        </m:r>
                        <m:r>
                          <a:rPr lang="en-US" i="1" dirty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i="1" dirty="0">
                            <a:latin typeface="Cambria Math"/>
                          </a:rPr>
                          <m:t>𝑡𝑔𝑥</m:t>
                        </m:r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sPre>
                              <m:sPre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sPrePr>
                              <m:sub/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sPre>
                          </m:e>
                        </m:func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=6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		</a:t>
                </a:r>
                <a:endParaRPr lang="en-US" sz="800" dirty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(5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	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552" y="1340768"/>
                <a:ext cx="8291264" cy="4781128"/>
              </a:xfrm>
              <a:blipFill rotWithShape="1">
                <a:blip r:embed="rId2"/>
                <a:stretch>
                  <a:fillRect t="-1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19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5948"/>
            <a:ext cx="694215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131840" y="4869160"/>
            <a:ext cx="44529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Інтегрування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369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4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647</TotalTime>
  <Words>90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Диференціювання функції </vt:lpstr>
      <vt:lpstr>Правила диференціювання</vt:lpstr>
      <vt:lpstr>Геометричний зміст похідної</vt:lpstr>
      <vt:lpstr>Геометричний зміст похідної</vt:lpstr>
      <vt:lpstr>Геометричний зміст похідної</vt:lpstr>
      <vt:lpstr>Фізичний зміст похідної</vt:lpstr>
      <vt:lpstr>Підсумок заняття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54</cp:revision>
  <dcterms:created xsi:type="dcterms:W3CDTF">2012-03-10T17:13:41Z</dcterms:created>
  <dcterms:modified xsi:type="dcterms:W3CDTF">2012-03-15T19:56:25Z</dcterms:modified>
</cp:coreProperties>
</file>