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94622" autoAdjust="0"/>
  </p:normalViewPr>
  <p:slideViewPr>
    <p:cSldViewPr>
      <p:cViewPr varScale="1">
        <p:scale>
          <a:sx n="95" d="100"/>
          <a:sy n="95" d="100"/>
        </p:scale>
        <p:origin x="53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2553"/>
            <a:ext cx="9108504" cy="2470343"/>
          </a:xfrm>
          <a:noFill/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_Bruskovaya" pitchFamily="18" charset="0"/>
              </a:rPr>
              <a:t>ВПРОВАДЖЕННЯ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_Bruskovaya" pitchFamily="18" charset="0"/>
              </a:rPr>
              <a:t>ІНФОРМАЦІЙНО-КОМУНІКАЦІЙНИХ ТЕХНОЛОГІЙ ПРИ ВИКЛАДАННІ СПЕЦДИСЦИПЛІН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_Bruskovaya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_Bruskovaya" pitchFamily="18" charset="0"/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_Bruskovay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749" y="5733256"/>
            <a:ext cx="7066358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Uk_Bruskovaya" pitchFamily="18" charset="0"/>
              </a:rPr>
              <a:t>Чорний  Олександр </a:t>
            </a:r>
            <a:r>
              <a:rPr lang="uk-UA" b="1" dirty="0" smtClean="0">
                <a:latin typeface="Uk_Bruskovaya" pitchFamily="18" charset="0"/>
              </a:rPr>
              <a:t>Андрійович - </a:t>
            </a:r>
            <a:r>
              <a:rPr lang="uk-UA" dirty="0" smtClean="0">
                <a:latin typeface="Uk_Bruskovaya" pitchFamily="18" charset="0"/>
              </a:rPr>
              <a:t>викладач </a:t>
            </a:r>
            <a:r>
              <a:rPr lang="uk-UA" dirty="0">
                <a:latin typeface="Uk_Bruskovaya" pitchFamily="18" charset="0"/>
              </a:rPr>
              <a:t>спецдисциплін вищої </a:t>
            </a:r>
            <a:r>
              <a:rPr lang="uk-UA" dirty="0" smtClean="0">
                <a:latin typeface="Uk_Bruskovaya" pitchFamily="18" charset="0"/>
              </a:rPr>
              <a:t>категорії </a:t>
            </a:r>
          </a:p>
          <a:p>
            <a:pPr algn="ctr"/>
            <a:r>
              <a:rPr lang="uk-UA" dirty="0" smtClean="0">
                <a:latin typeface="Uk_Bruskovaya" pitchFamily="18" charset="0"/>
              </a:rPr>
              <a:t>Дніпровського фахового коледжу </a:t>
            </a:r>
            <a:r>
              <a:rPr lang="uk-UA" dirty="0">
                <a:latin typeface="Uk_Bruskovaya" pitchFamily="18" charset="0"/>
              </a:rPr>
              <a:t>радіоелектроніки, м. Дніпро</a:t>
            </a:r>
            <a:endParaRPr lang="ru-RU" dirty="0">
              <a:latin typeface="Uk_Bruskovaya" pitchFamily="18" charset="0"/>
            </a:endParaRPr>
          </a:p>
          <a:p>
            <a:pPr algn="ctr"/>
            <a:endParaRPr lang="ru-RU" dirty="0">
              <a:latin typeface="Uk_Bruskovay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158" y="114537"/>
            <a:ext cx="8784976" cy="665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err="1">
                <a:latin typeface="Uk_Bruskovaya" pitchFamily="18" charset="0"/>
              </a:rPr>
              <a:t>Впровадження</a:t>
            </a:r>
            <a:r>
              <a:rPr lang="ru-RU" sz="3200" dirty="0">
                <a:latin typeface="Uk_Bruskovaya" pitchFamily="18" charset="0"/>
              </a:rPr>
              <a:t> програми </a:t>
            </a:r>
            <a:r>
              <a:rPr lang="en-US" sz="3200" dirty="0">
                <a:latin typeface="Uk_Bruskovaya" pitchFamily="18" charset="0"/>
              </a:rPr>
              <a:t>Multisim 10.0 </a:t>
            </a:r>
            <a:r>
              <a:rPr lang="ru-RU" sz="3200" dirty="0">
                <a:latin typeface="Uk_Bruskovaya" pitchFamily="18" charset="0"/>
              </a:rPr>
              <a:t>в </a:t>
            </a:r>
            <a:r>
              <a:rPr lang="ru-RU" sz="3200" dirty="0" err="1">
                <a:latin typeface="Uk_Bruskovaya" pitchFamily="18" charset="0"/>
              </a:rPr>
              <a:t>дисципліні</a:t>
            </a:r>
            <a:r>
              <a:rPr lang="ru-RU" sz="3200" dirty="0">
                <a:latin typeface="Uk_Bruskovaya" pitchFamily="18" charset="0"/>
              </a:rPr>
              <a:t> «</a:t>
            </a:r>
            <a:r>
              <a:rPr lang="ru-RU" sz="3200" dirty="0" err="1">
                <a:latin typeface="Uk_Bruskovaya" pitchFamily="18" charset="0"/>
              </a:rPr>
              <a:t>Електроніка</a:t>
            </a:r>
            <a:r>
              <a:rPr lang="ru-RU" sz="3200" dirty="0">
                <a:latin typeface="Uk_Bruskovaya" pitchFamily="18" charset="0"/>
              </a:rPr>
              <a:t>» </a:t>
            </a:r>
            <a:r>
              <a:rPr lang="ru-RU" sz="3200" dirty="0" err="1">
                <a:latin typeface="Uk_Bruskovaya" pitchFamily="18" charset="0"/>
              </a:rPr>
              <a:t>надало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можливість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підвищити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ефективність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виконання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віртуальних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лабораторних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робіт</a:t>
            </a:r>
            <a:r>
              <a:rPr lang="ru-RU" sz="3200" dirty="0">
                <a:latin typeface="Uk_Bruskovaya" pitchFamily="18" charset="0"/>
              </a:rPr>
              <a:t>. </a:t>
            </a:r>
            <a:endParaRPr lang="ru-RU" sz="3200" dirty="0" smtClean="0">
              <a:latin typeface="Uk_Bruskovay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dirty="0" err="1" smtClean="0">
                <a:latin typeface="Uk_Bruskovaya" pitchFamily="18" charset="0"/>
              </a:rPr>
              <a:t>Ця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програма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дає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можливість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проводити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такий</a:t>
            </a:r>
            <a:r>
              <a:rPr lang="ru-RU" sz="3200" dirty="0">
                <a:latin typeface="Uk_Bruskovaya" pitchFamily="18" charset="0"/>
              </a:rPr>
              <a:t> вид </a:t>
            </a:r>
            <a:r>
              <a:rPr lang="ru-RU" sz="3200" dirty="0" err="1">
                <a:latin typeface="Uk_Bruskovaya" pitchFamily="18" charset="0"/>
              </a:rPr>
              <a:t>аналізу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smtClean="0">
                <a:latin typeface="Uk_Bruskovaya" pitchFamily="18" charset="0"/>
              </a:rPr>
              <a:t>як «</a:t>
            </a:r>
            <a:r>
              <a:rPr lang="en-US" sz="3200" dirty="0">
                <a:latin typeface="Uk_Bruskovaya" pitchFamily="18" charset="0"/>
              </a:rPr>
              <a:t>DC Sweep», </a:t>
            </a:r>
            <a:r>
              <a:rPr lang="ru-RU" sz="3200" dirty="0" err="1">
                <a:latin typeface="Uk_Bruskovaya" pitchFamily="18" charset="0"/>
              </a:rPr>
              <a:t>який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дозволяє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знімати</a:t>
            </a:r>
            <a:r>
              <a:rPr lang="ru-RU" sz="3200" dirty="0">
                <a:latin typeface="Uk_Bruskovaya" pitchFamily="18" charset="0"/>
              </a:rPr>
              <a:t> характеристики не </a:t>
            </a:r>
            <a:r>
              <a:rPr lang="ru-RU" sz="3200" dirty="0" err="1">
                <a:latin typeface="Uk_Bruskovaya" pitchFamily="18" charset="0"/>
              </a:rPr>
              <a:t>окремими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вимірами</a:t>
            </a:r>
            <a:r>
              <a:rPr lang="ru-RU" sz="3200" dirty="0">
                <a:latin typeface="Uk_Bruskovaya" pitchFamily="18" charset="0"/>
              </a:rPr>
              <a:t>, а автоматично </a:t>
            </a:r>
            <a:r>
              <a:rPr lang="ru-RU" sz="3200" dirty="0" err="1">
                <a:latin typeface="Uk_Bruskovaya" pitchFamily="18" charset="0"/>
              </a:rPr>
              <a:t>знімати</a:t>
            </a:r>
            <a:r>
              <a:rPr lang="ru-RU" sz="3200" dirty="0">
                <a:latin typeface="Uk_Bruskovaya" pitchFamily="18" charset="0"/>
              </a:rPr>
              <a:t> і </a:t>
            </a:r>
            <a:r>
              <a:rPr lang="ru-RU" sz="3200" dirty="0" err="1">
                <a:latin typeface="Uk_Bruskovaya" pitchFamily="18" charset="0"/>
              </a:rPr>
              <a:t>будувати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сімейство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вхідних</a:t>
            </a:r>
            <a:r>
              <a:rPr lang="ru-RU" sz="3200" dirty="0">
                <a:latin typeface="Uk_Bruskovaya" pitchFamily="18" charset="0"/>
              </a:rPr>
              <a:t> і </a:t>
            </a:r>
            <a:r>
              <a:rPr lang="ru-RU" sz="3200" dirty="0" err="1">
                <a:latin typeface="Uk_Bruskovaya" pitchFamily="18" charset="0"/>
              </a:rPr>
              <a:t>вихідних</a:t>
            </a:r>
            <a:r>
              <a:rPr lang="ru-RU" sz="3200" dirty="0">
                <a:latin typeface="Uk_Bruskovaya" pitchFamily="18" charset="0"/>
              </a:rPr>
              <a:t> характеристик і </a:t>
            </a:r>
            <a:r>
              <a:rPr lang="ru-RU" sz="3200" dirty="0" err="1">
                <a:latin typeface="Uk_Bruskovaya" pitchFamily="18" charset="0"/>
              </a:rPr>
              <a:t>виводити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їх</a:t>
            </a:r>
            <a:r>
              <a:rPr lang="ru-RU" sz="3200" dirty="0">
                <a:latin typeface="Uk_Bruskovaya" pitchFamily="18" charset="0"/>
              </a:rPr>
              <a:t> на </a:t>
            </a:r>
            <a:r>
              <a:rPr lang="ru-RU" sz="3200" dirty="0" err="1">
                <a:latin typeface="Uk_Bruskovaya" pitchFamily="18" charset="0"/>
              </a:rPr>
              <a:t>друк</a:t>
            </a:r>
            <a:r>
              <a:rPr lang="ru-RU" sz="3200" dirty="0">
                <a:latin typeface="Uk_Bruskovay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0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>
                <a:latin typeface="Uk_Bruskovaya" pitchFamily="18" charset="0"/>
              </a:rPr>
              <a:t>Дослідження</a:t>
            </a:r>
            <a:r>
              <a:rPr lang="ru-RU" sz="2000" dirty="0">
                <a:latin typeface="Uk_Bruskovaya" pitchFamily="18" charset="0"/>
              </a:rPr>
              <a:t> </a:t>
            </a:r>
            <a:r>
              <a:rPr lang="ru-RU" sz="2000" dirty="0" err="1">
                <a:latin typeface="Uk_Bruskovaya" pitchFamily="18" charset="0"/>
              </a:rPr>
              <a:t>вихідних</a:t>
            </a:r>
            <a:r>
              <a:rPr lang="ru-RU" sz="2000" dirty="0">
                <a:latin typeface="Uk_Bruskovaya" pitchFamily="18" charset="0"/>
              </a:rPr>
              <a:t> характеристик </a:t>
            </a:r>
            <a:r>
              <a:rPr lang="ru-RU" sz="2000" dirty="0" err="1">
                <a:latin typeface="Uk_Bruskovaya" pitchFamily="18" charset="0"/>
              </a:rPr>
              <a:t>біполярного</a:t>
            </a:r>
            <a:r>
              <a:rPr lang="ru-RU" sz="2000" dirty="0">
                <a:latin typeface="Uk_Bruskovaya" pitchFamily="18" charset="0"/>
              </a:rPr>
              <a:t> транзистора у програми Multisim 10.0</a:t>
            </a:r>
          </a:p>
        </p:txBody>
      </p:sp>
    </p:spTree>
    <p:extLst>
      <p:ext uri="{BB962C8B-B14F-4D97-AF65-F5344CB8AC3E}">
        <p14:creationId xmlns:p14="http://schemas.microsoft.com/office/powerpoint/2010/main" val="3754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9807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>
                <a:latin typeface="Uk_Bruskovaya" pitchFamily="18" charset="0"/>
              </a:rPr>
              <a:t>Дослідження</a:t>
            </a:r>
            <a:r>
              <a:rPr lang="ru-RU" sz="2000" dirty="0">
                <a:latin typeface="Uk_Bruskovaya" pitchFamily="18" charset="0"/>
              </a:rPr>
              <a:t> </a:t>
            </a:r>
            <a:r>
              <a:rPr lang="ru-RU" sz="2000" dirty="0" err="1" smtClean="0">
                <a:latin typeface="Uk_Bruskovaya" pitchFamily="18" charset="0"/>
              </a:rPr>
              <a:t>вхідних</a:t>
            </a:r>
            <a:r>
              <a:rPr lang="ru-RU" sz="2000" dirty="0" smtClean="0">
                <a:latin typeface="Uk_Bruskovaya" pitchFamily="18" charset="0"/>
              </a:rPr>
              <a:t> </a:t>
            </a:r>
            <a:r>
              <a:rPr lang="ru-RU" sz="2000" dirty="0">
                <a:latin typeface="Uk_Bruskovaya" pitchFamily="18" charset="0"/>
              </a:rPr>
              <a:t>характеристик </a:t>
            </a:r>
            <a:r>
              <a:rPr lang="ru-RU" sz="2000" dirty="0" smtClean="0">
                <a:latin typeface="Uk_Bruskovaya" pitchFamily="18" charset="0"/>
              </a:rPr>
              <a:t>польового </a:t>
            </a:r>
            <a:r>
              <a:rPr lang="ru-RU" sz="2000" dirty="0">
                <a:latin typeface="Uk_Bruskovaya" pitchFamily="18" charset="0"/>
              </a:rPr>
              <a:t>транзистора у програми Multisim 10.0</a:t>
            </a:r>
          </a:p>
        </p:txBody>
      </p:sp>
    </p:spTree>
    <p:extLst>
      <p:ext uri="{BB962C8B-B14F-4D97-AF65-F5344CB8AC3E}">
        <p14:creationId xmlns:p14="http://schemas.microsoft.com/office/powerpoint/2010/main" val="26682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9807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>
                <a:latin typeface="Uk_Bruskovaya" pitchFamily="18" charset="0"/>
              </a:rPr>
              <a:t>Дослідження</a:t>
            </a:r>
            <a:r>
              <a:rPr lang="ru-RU" sz="2000" dirty="0">
                <a:latin typeface="Uk_Bruskovaya" pitchFamily="18" charset="0"/>
              </a:rPr>
              <a:t> </a:t>
            </a:r>
            <a:r>
              <a:rPr lang="ru-RU" sz="2000" dirty="0" err="1" smtClean="0">
                <a:latin typeface="Uk_Bruskovaya" pitchFamily="18" charset="0"/>
              </a:rPr>
              <a:t>вихідних</a:t>
            </a:r>
            <a:r>
              <a:rPr lang="ru-RU" sz="2000" dirty="0" smtClean="0">
                <a:latin typeface="Uk_Bruskovaya" pitchFamily="18" charset="0"/>
              </a:rPr>
              <a:t> </a:t>
            </a:r>
            <a:r>
              <a:rPr lang="ru-RU" sz="2000" dirty="0">
                <a:latin typeface="Uk_Bruskovaya" pitchFamily="18" charset="0"/>
              </a:rPr>
              <a:t>характеристик </a:t>
            </a:r>
            <a:r>
              <a:rPr lang="ru-RU" sz="2000" dirty="0" smtClean="0">
                <a:latin typeface="Uk_Bruskovaya" pitchFamily="18" charset="0"/>
              </a:rPr>
              <a:t>польового </a:t>
            </a:r>
            <a:r>
              <a:rPr lang="ru-RU" sz="2000" dirty="0">
                <a:latin typeface="Uk_Bruskovaya" pitchFamily="18" charset="0"/>
              </a:rPr>
              <a:t>транзистора у програми Multisim 10.0</a:t>
            </a:r>
          </a:p>
        </p:txBody>
      </p:sp>
    </p:spTree>
    <p:extLst>
      <p:ext uri="{BB962C8B-B14F-4D97-AF65-F5344CB8AC3E}">
        <p14:creationId xmlns:p14="http://schemas.microsoft.com/office/powerpoint/2010/main" val="31391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Uk_Bruskovaya" pitchFamily="18" charset="0"/>
              </a:rPr>
              <a:t>Дослідження</a:t>
            </a:r>
            <a:r>
              <a:rPr lang="ru-RU" sz="2400" dirty="0">
                <a:latin typeface="Uk_Bruskovaya" pitchFamily="18" charset="0"/>
              </a:rPr>
              <a:t> </a:t>
            </a:r>
            <a:r>
              <a:rPr lang="ru-RU" sz="2400" dirty="0" err="1" smtClean="0">
                <a:latin typeface="Uk_Bruskovaya" pitchFamily="18" charset="0"/>
              </a:rPr>
              <a:t>мультивібратора</a:t>
            </a:r>
            <a:endParaRPr lang="ru-RU" sz="2400" dirty="0" smtClean="0">
              <a:latin typeface="Uk_Bruskovaya" pitchFamily="18" charset="0"/>
            </a:endParaRPr>
          </a:p>
          <a:p>
            <a:pPr algn="ctr"/>
            <a:r>
              <a:rPr lang="ru-RU" sz="2400" dirty="0" smtClean="0">
                <a:latin typeface="Uk_Bruskovaya" pitchFamily="18" charset="0"/>
              </a:rPr>
              <a:t>у </a:t>
            </a:r>
            <a:r>
              <a:rPr lang="ru-RU" sz="2400" dirty="0">
                <a:latin typeface="Uk_Bruskovaya" pitchFamily="18" charset="0"/>
              </a:rPr>
              <a:t>програми Multisim 10.0</a:t>
            </a:r>
          </a:p>
        </p:txBody>
      </p:sp>
    </p:spTree>
    <p:extLst>
      <p:ext uri="{BB962C8B-B14F-4D97-AF65-F5344CB8AC3E}">
        <p14:creationId xmlns:p14="http://schemas.microsoft.com/office/powerpoint/2010/main" val="41061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012" y="188640"/>
            <a:ext cx="8568952" cy="665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>
                <a:latin typeface="Uk_Bruskovaya" pitchFamily="18" charset="0"/>
              </a:rPr>
              <a:t>В </a:t>
            </a:r>
            <a:r>
              <a:rPr lang="ru-RU" sz="3200" dirty="0" err="1">
                <a:latin typeface="Uk_Bruskovaya" pitchFamily="18" charset="0"/>
              </a:rPr>
              <a:t>дисципліні</a:t>
            </a:r>
            <a:r>
              <a:rPr lang="ru-RU" sz="3200" dirty="0">
                <a:latin typeface="Uk_Bruskovaya" pitchFamily="18" charset="0"/>
              </a:rPr>
              <a:t> «</a:t>
            </a:r>
            <a:r>
              <a:rPr lang="ru-RU" sz="3200" dirty="0" err="1">
                <a:latin typeface="Uk_Bruskovaya" pitchFamily="18" charset="0"/>
              </a:rPr>
              <a:t>Теорія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електричних</a:t>
            </a:r>
            <a:r>
              <a:rPr lang="ru-RU" sz="3200" dirty="0">
                <a:latin typeface="Uk_Bruskovaya" pitchFamily="18" charset="0"/>
              </a:rPr>
              <a:t> та </a:t>
            </a:r>
            <a:r>
              <a:rPr lang="ru-RU" sz="3200" dirty="0" err="1">
                <a:latin typeface="Uk_Bruskovaya" pitchFamily="18" charset="0"/>
              </a:rPr>
              <a:t>магнітних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кіл</a:t>
            </a:r>
            <a:r>
              <a:rPr lang="ru-RU" sz="3200" dirty="0">
                <a:latin typeface="Uk_Bruskovaya" pitchFamily="18" charset="0"/>
              </a:rPr>
              <a:t>» при </a:t>
            </a:r>
            <a:r>
              <a:rPr lang="ru-RU" sz="3200" dirty="0" err="1">
                <a:latin typeface="Uk_Bruskovaya" pitchFamily="18" charset="0"/>
              </a:rPr>
              <a:t>дослідженні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резонансів</a:t>
            </a:r>
            <a:r>
              <a:rPr lang="ru-RU" sz="3200" dirty="0">
                <a:latin typeface="Uk_Bruskovaya" pitchFamily="18" charset="0"/>
              </a:rPr>
              <a:t> напруг в </a:t>
            </a:r>
            <a:r>
              <a:rPr lang="ru-RU" sz="3200" dirty="0" err="1">
                <a:latin typeface="Uk_Bruskovaya" pitchFamily="18" charset="0"/>
              </a:rPr>
              <a:t>послідовному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коливальному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контурі</a:t>
            </a:r>
            <a:r>
              <a:rPr lang="ru-RU" sz="3200" dirty="0">
                <a:latin typeface="Uk_Bruskovaya" pitchFamily="18" charset="0"/>
              </a:rPr>
              <a:t> і </a:t>
            </a:r>
            <a:r>
              <a:rPr lang="ru-RU" sz="3200" dirty="0" err="1">
                <a:latin typeface="Uk_Bruskovaya" pitchFamily="18" charset="0"/>
              </a:rPr>
              <a:t>резонансів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струмів</a:t>
            </a:r>
            <a:r>
              <a:rPr lang="ru-RU" sz="3200" dirty="0">
                <a:latin typeface="Uk_Bruskovaya" pitchFamily="18" charset="0"/>
              </a:rPr>
              <a:t> в </a:t>
            </a:r>
            <a:r>
              <a:rPr lang="ru-RU" sz="3200" dirty="0" err="1">
                <a:latin typeface="Uk_Bruskovaya" pitchFamily="18" charset="0"/>
              </a:rPr>
              <a:t>паралельному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коливальному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контурі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використання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інструменту</a:t>
            </a:r>
            <a:r>
              <a:rPr lang="ru-RU" sz="3200" dirty="0">
                <a:latin typeface="Uk_Bruskovaya" pitchFamily="18" charset="0"/>
              </a:rPr>
              <a:t> «</a:t>
            </a:r>
            <a:r>
              <a:rPr lang="en-US" sz="3200" dirty="0">
                <a:latin typeface="Uk_Bruskovaya" pitchFamily="18" charset="0"/>
              </a:rPr>
              <a:t>Bode Plotter –XBP1» </a:t>
            </a:r>
            <a:r>
              <a:rPr lang="ru-RU" sz="3200" dirty="0" err="1">
                <a:latin typeface="Uk_Bruskovaya" pitchFamily="18" charset="0"/>
              </a:rPr>
              <a:t>надало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можливість</a:t>
            </a:r>
            <a:r>
              <a:rPr lang="ru-RU" sz="3200" dirty="0">
                <a:latin typeface="Uk_Bruskovaya" pitchFamily="18" charset="0"/>
              </a:rPr>
              <a:t> автоматично </a:t>
            </a:r>
            <a:r>
              <a:rPr lang="ru-RU" sz="3200" dirty="0" err="1">
                <a:latin typeface="Uk_Bruskovaya" pitchFamily="18" charset="0"/>
              </a:rPr>
              <a:t>знімати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амплітудно-частотні</a:t>
            </a:r>
            <a:r>
              <a:rPr lang="ru-RU" sz="3200" dirty="0">
                <a:latin typeface="Uk_Bruskovaya" pitchFamily="18" charset="0"/>
              </a:rPr>
              <a:t> та </a:t>
            </a:r>
            <a:r>
              <a:rPr lang="ru-RU" sz="3200" dirty="0" err="1">
                <a:latin typeface="Uk_Bruskovaya" pitchFamily="18" charset="0"/>
              </a:rPr>
              <a:t>фазочастотні</a:t>
            </a:r>
            <a:r>
              <a:rPr lang="ru-RU" sz="3200" dirty="0">
                <a:latin typeface="Uk_Bruskovaya" pitchFamily="18" charset="0"/>
              </a:rPr>
              <a:t> характеристики </a:t>
            </a:r>
            <a:r>
              <a:rPr lang="ru-RU" sz="3200" dirty="0" err="1">
                <a:latin typeface="Uk_Bruskovaya" pitchFamily="18" charset="0"/>
              </a:rPr>
              <a:t>коливальних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контурів</a:t>
            </a:r>
            <a:r>
              <a:rPr lang="ru-RU" sz="3200" dirty="0">
                <a:latin typeface="Uk_Bruskovaya" pitchFamily="18" charset="0"/>
              </a:rPr>
              <a:t> і </a:t>
            </a:r>
            <a:r>
              <a:rPr lang="ru-RU" sz="3200" dirty="0" err="1">
                <a:latin typeface="Uk_Bruskovaya" pitchFamily="18" charset="0"/>
              </a:rPr>
              <a:t>виводити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їх</a:t>
            </a:r>
            <a:r>
              <a:rPr lang="ru-RU" sz="3200" dirty="0">
                <a:latin typeface="Uk_Bruskovaya" pitchFamily="18" charset="0"/>
              </a:rPr>
              <a:t> на </a:t>
            </a:r>
            <a:r>
              <a:rPr lang="ru-RU" sz="3200" dirty="0" err="1">
                <a:latin typeface="Uk_Bruskovaya" pitchFamily="18" charset="0"/>
              </a:rPr>
              <a:t>друк</a:t>
            </a:r>
            <a:r>
              <a:rPr lang="ru-RU" sz="3200" dirty="0">
                <a:latin typeface="Uk_Bruskovay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54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980728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Uk_Bruskovaya" pitchFamily="18" charset="0"/>
              </a:rPr>
              <a:t>Дослідження</a:t>
            </a:r>
            <a:r>
              <a:rPr lang="ru-RU" sz="2000" dirty="0">
                <a:latin typeface="Uk_Bruskovaya" pitchFamily="18" charset="0"/>
              </a:rPr>
              <a:t> резонансу напруг у </a:t>
            </a:r>
            <a:r>
              <a:rPr lang="ru-RU" sz="2000" dirty="0" err="1">
                <a:latin typeface="Uk_Bruskovaya" pitchFamily="18" charset="0"/>
              </a:rPr>
              <a:t>послідовному</a:t>
            </a:r>
            <a:r>
              <a:rPr lang="ru-RU" sz="2000" dirty="0">
                <a:latin typeface="Uk_Bruskovaya" pitchFamily="18" charset="0"/>
              </a:rPr>
              <a:t> </a:t>
            </a:r>
            <a:r>
              <a:rPr lang="ru-RU" sz="2000" dirty="0" err="1">
                <a:latin typeface="Uk_Bruskovaya" pitchFamily="18" charset="0"/>
              </a:rPr>
              <a:t>коливальному</a:t>
            </a:r>
            <a:r>
              <a:rPr lang="ru-RU" sz="2000" dirty="0">
                <a:latin typeface="Uk_Bruskovaya" pitchFamily="18" charset="0"/>
              </a:rPr>
              <a:t> </a:t>
            </a:r>
            <a:r>
              <a:rPr lang="ru-RU" sz="2000" dirty="0" err="1">
                <a:latin typeface="Uk_Bruskovaya" pitchFamily="18" charset="0"/>
              </a:rPr>
              <a:t>контурі</a:t>
            </a:r>
            <a:r>
              <a:rPr lang="ru-RU" sz="2000" dirty="0">
                <a:latin typeface="Uk_Bruskovaya" pitchFamily="18" charset="0"/>
              </a:rPr>
              <a:t> у програми Multisim 10.0</a:t>
            </a:r>
          </a:p>
        </p:txBody>
      </p:sp>
    </p:spTree>
    <p:extLst>
      <p:ext uri="{BB962C8B-B14F-4D97-AF65-F5344CB8AC3E}">
        <p14:creationId xmlns:p14="http://schemas.microsoft.com/office/powerpoint/2010/main" val="24867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496" y="980728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Uk_Bruskovaya" pitchFamily="18" charset="0"/>
              </a:rPr>
              <a:t>Дослідження</a:t>
            </a:r>
            <a:r>
              <a:rPr lang="ru-RU" sz="2000" dirty="0">
                <a:latin typeface="Uk_Bruskovaya" pitchFamily="18" charset="0"/>
              </a:rPr>
              <a:t> резонансу </a:t>
            </a:r>
            <a:r>
              <a:rPr lang="ru-RU" sz="2000" dirty="0" err="1" smtClean="0">
                <a:latin typeface="Uk_Bruskovaya" pitchFamily="18" charset="0"/>
              </a:rPr>
              <a:t>струмів</a:t>
            </a:r>
            <a:r>
              <a:rPr lang="ru-RU" sz="2000" dirty="0" smtClean="0">
                <a:latin typeface="Uk_Bruskovaya" pitchFamily="18" charset="0"/>
              </a:rPr>
              <a:t> </a:t>
            </a:r>
            <a:r>
              <a:rPr lang="ru-RU" sz="2000" dirty="0">
                <a:latin typeface="Uk_Bruskovaya" pitchFamily="18" charset="0"/>
              </a:rPr>
              <a:t>у </a:t>
            </a:r>
            <a:r>
              <a:rPr lang="ru-RU" sz="2000" dirty="0" err="1" smtClean="0">
                <a:latin typeface="Uk_Bruskovaya" pitchFamily="18" charset="0"/>
              </a:rPr>
              <a:t>паралельному</a:t>
            </a:r>
            <a:r>
              <a:rPr lang="ru-RU" sz="2000" dirty="0" smtClean="0">
                <a:latin typeface="Uk_Bruskovaya" pitchFamily="18" charset="0"/>
              </a:rPr>
              <a:t> </a:t>
            </a:r>
            <a:r>
              <a:rPr lang="ru-RU" sz="2000" dirty="0" err="1">
                <a:latin typeface="Uk_Bruskovaya" pitchFamily="18" charset="0"/>
              </a:rPr>
              <a:t>коливальному</a:t>
            </a:r>
            <a:r>
              <a:rPr lang="ru-RU" sz="2000" dirty="0">
                <a:latin typeface="Uk_Bruskovaya" pitchFamily="18" charset="0"/>
              </a:rPr>
              <a:t> </a:t>
            </a:r>
            <a:r>
              <a:rPr lang="ru-RU" sz="2000" dirty="0" err="1">
                <a:latin typeface="Uk_Bruskovaya" pitchFamily="18" charset="0"/>
              </a:rPr>
              <a:t>контурі</a:t>
            </a:r>
            <a:r>
              <a:rPr lang="ru-RU" sz="2000" dirty="0">
                <a:latin typeface="Uk_Bruskovaya" pitchFamily="18" charset="0"/>
              </a:rPr>
              <a:t> у програми Multisim 10.0</a:t>
            </a:r>
          </a:p>
        </p:txBody>
      </p:sp>
    </p:spTree>
    <p:extLst>
      <p:ext uri="{BB962C8B-B14F-4D97-AF65-F5344CB8AC3E}">
        <p14:creationId xmlns:p14="http://schemas.microsoft.com/office/powerpoint/2010/main" val="14567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" y="-13605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941168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Uk_Bruskovaya" pitchFamily="18" charset="0"/>
              </a:rPr>
              <a:t>Дослідження</a:t>
            </a:r>
            <a:r>
              <a:rPr lang="ru-RU" sz="2000" dirty="0">
                <a:latin typeface="Uk_Bruskovaya" pitchFamily="18" charset="0"/>
              </a:rPr>
              <a:t> </a:t>
            </a:r>
            <a:r>
              <a:rPr lang="ru-RU" sz="2000" dirty="0" err="1" smtClean="0">
                <a:latin typeface="Uk_Bruskovaya" pitchFamily="18" charset="0"/>
              </a:rPr>
              <a:t>перехідних</a:t>
            </a:r>
            <a:r>
              <a:rPr lang="ru-RU" sz="2000" dirty="0" smtClean="0">
                <a:latin typeface="Uk_Bruskovaya" pitchFamily="18" charset="0"/>
              </a:rPr>
              <a:t> </a:t>
            </a:r>
            <a:r>
              <a:rPr lang="ru-RU" sz="2000" dirty="0" err="1" smtClean="0">
                <a:latin typeface="Uk_Bruskovaya" pitchFamily="18" charset="0"/>
              </a:rPr>
              <a:t>процесів</a:t>
            </a:r>
            <a:r>
              <a:rPr lang="ru-RU" sz="2000" dirty="0" smtClean="0">
                <a:latin typeface="Uk_Bruskovaya" pitchFamily="18" charset="0"/>
              </a:rPr>
              <a:t> в </a:t>
            </a:r>
            <a:r>
              <a:rPr lang="en-US" sz="2000" dirty="0" smtClean="0">
                <a:latin typeface="Uk_Bruskovaya" pitchFamily="18" charset="0"/>
              </a:rPr>
              <a:t>RL</a:t>
            </a:r>
            <a:r>
              <a:rPr lang="ru-RU" sz="2000" dirty="0" smtClean="0">
                <a:latin typeface="Uk_Bruskovaya" pitchFamily="18" charset="0"/>
              </a:rPr>
              <a:t>–колі у </a:t>
            </a:r>
            <a:r>
              <a:rPr lang="ru-RU" sz="2000" dirty="0">
                <a:latin typeface="Uk_Bruskovaya" pitchFamily="18" charset="0"/>
              </a:rPr>
              <a:t>програми Multisim 10.0</a:t>
            </a:r>
          </a:p>
        </p:txBody>
      </p:sp>
    </p:spTree>
    <p:extLst>
      <p:ext uri="{BB962C8B-B14F-4D97-AF65-F5344CB8AC3E}">
        <p14:creationId xmlns:p14="http://schemas.microsoft.com/office/powerpoint/2010/main" val="18430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" y="0"/>
            <a:ext cx="9180512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6631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Uk_Bruskovaya" pitchFamily="18" charset="0"/>
              </a:rPr>
              <a:t>Впровадження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цього</a:t>
            </a:r>
            <a:r>
              <a:rPr lang="ru-RU" sz="3200" dirty="0">
                <a:latin typeface="Uk_Bruskovaya" pitchFamily="18" charset="0"/>
              </a:rPr>
              <a:t> пакету </a:t>
            </a:r>
            <a:r>
              <a:rPr lang="ru-RU" sz="3200" dirty="0" err="1">
                <a:latin typeface="Uk_Bruskovaya" pitchFamily="18" charset="0"/>
              </a:rPr>
              <a:t>прикладних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комп’ютерних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програм</a:t>
            </a:r>
            <a:r>
              <a:rPr lang="ru-RU" sz="3200" dirty="0">
                <a:latin typeface="Uk_Bruskovaya" pitchFamily="18" charset="0"/>
              </a:rPr>
              <a:t> дало </a:t>
            </a:r>
            <a:r>
              <a:rPr lang="ru-RU" sz="3200" dirty="0" err="1">
                <a:latin typeface="Uk_Bruskovaya" pitchFamily="18" charset="0"/>
              </a:rPr>
              <a:t>можливість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досягти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наступних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методичних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цілей</a:t>
            </a:r>
            <a:r>
              <a:rPr lang="ru-RU" sz="3200" dirty="0" smtClean="0">
                <a:latin typeface="Uk_Bruskovaya" pitchFamily="18" charset="0"/>
              </a:rPr>
              <a:t>:</a:t>
            </a:r>
            <a:endParaRPr lang="en-US" sz="3200" dirty="0" smtClean="0">
              <a:latin typeface="Uk_Bruskovaya" pitchFamily="18" charset="0"/>
            </a:endParaRPr>
          </a:p>
          <a:p>
            <a:endParaRPr lang="ru-RU" sz="3200" dirty="0">
              <a:latin typeface="Uk_Bruskovaya" pitchFamily="18" charset="0"/>
            </a:endParaRPr>
          </a:p>
          <a:p>
            <a:r>
              <a:rPr lang="ru-RU" sz="3200" dirty="0">
                <a:latin typeface="Uk_Bruskovaya" pitchFamily="18" charset="0"/>
              </a:rPr>
              <a:t>•	</a:t>
            </a:r>
            <a:r>
              <a:rPr lang="ru-RU" sz="3200" dirty="0" err="1">
                <a:latin typeface="Uk_Bruskovaya" pitchFamily="18" charset="0"/>
              </a:rPr>
              <a:t>вивільнення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навчального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smtClean="0">
                <a:latin typeface="Uk_Bruskovaya" pitchFamily="18" charset="0"/>
              </a:rPr>
              <a:t>часу;</a:t>
            </a:r>
            <a:endParaRPr lang="en-US" sz="3200" dirty="0" smtClean="0">
              <a:latin typeface="Uk_Bruskovaya" pitchFamily="18" charset="0"/>
            </a:endParaRPr>
          </a:p>
          <a:p>
            <a:r>
              <a:rPr lang="ru-RU" sz="3200" dirty="0" smtClean="0">
                <a:latin typeface="Uk_Bruskovaya" pitchFamily="18" charset="0"/>
              </a:rPr>
              <a:t>•</a:t>
            </a:r>
            <a:r>
              <a:rPr lang="ru-RU" sz="3200" dirty="0">
                <a:latin typeface="Uk_Bruskovaya" pitchFamily="18" charset="0"/>
              </a:rPr>
              <a:t>	</a:t>
            </a:r>
            <a:r>
              <a:rPr lang="ru-RU" sz="3200" dirty="0" err="1" smtClean="0">
                <a:latin typeface="Uk_Bruskovaya" pitchFamily="18" charset="0"/>
              </a:rPr>
              <a:t>комп'ютерної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 err="1" smtClean="0">
                <a:latin typeface="Uk_Bruskovaya" pitchFamily="18" charset="0"/>
              </a:rPr>
              <a:t>візуалізації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навчальної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 smtClean="0">
                <a:latin typeface="Uk_Bruskovaya" pitchFamily="18" charset="0"/>
              </a:rPr>
              <a:t>інформації</a:t>
            </a:r>
            <a:r>
              <a:rPr lang="ru-RU" sz="3200" dirty="0" smtClean="0">
                <a:latin typeface="Uk_Bruskovaya" pitchFamily="18" charset="0"/>
              </a:rPr>
              <a:t>;</a:t>
            </a:r>
            <a:endParaRPr lang="en-US" sz="3200" dirty="0" smtClean="0">
              <a:latin typeface="Uk_Bruskovaya" pitchFamily="18" charset="0"/>
            </a:endParaRPr>
          </a:p>
          <a:p>
            <a:r>
              <a:rPr lang="ru-RU" sz="3200" dirty="0" smtClean="0">
                <a:latin typeface="Uk_Bruskovaya" pitchFamily="18" charset="0"/>
              </a:rPr>
              <a:t>•</a:t>
            </a:r>
            <a:r>
              <a:rPr lang="ru-RU" sz="3200" dirty="0">
                <a:latin typeface="Uk_Bruskovaya" pitchFamily="18" charset="0"/>
              </a:rPr>
              <a:t>	</a:t>
            </a:r>
            <a:r>
              <a:rPr lang="ru-RU" sz="3200" dirty="0" err="1">
                <a:latin typeface="Uk_Bruskovaya" pitchFamily="18" charset="0"/>
              </a:rPr>
              <a:t>моделювання</a:t>
            </a:r>
            <a:r>
              <a:rPr lang="ru-RU" sz="3200" dirty="0">
                <a:latin typeface="Uk_Bruskovaya" pitchFamily="18" charset="0"/>
              </a:rPr>
              <a:t> та </a:t>
            </a:r>
            <a:r>
              <a:rPr lang="ru-RU" sz="3200" dirty="0" err="1">
                <a:latin typeface="Uk_Bruskovaya" pitchFamily="18" charset="0"/>
              </a:rPr>
              <a:t>імітація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 smtClean="0">
                <a:latin typeface="Uk_Bruskovaya" pitchFamily="18" charset="0"/>
              </a:rPr>
              <a:t>об'єктів</a:t>
            </a:r>
            <a:r>
              <a:rPr lang="ru-RU" sz="3200" dirty="0" smtClean="0">
                <a:latin typeface="Uk_Bruskovaya" pitchFamily="18" charset="0"/>
              </a:rPr>
              <a:t>;</a:t>
            </a:r>
            <a:endParaRPr lang="en-US" sz="3200" dirty="0" smtClean="0">
              <a:latin typeface="Uk_Bruskovaya" pitchFamily="18" charset="0"/>
            </a:endParaRPr>
          </a:p>
          <a:p>
            <a:r>
              <a:rPr lang="ru-RU" sz="3200" dirty="0" smtClean="0">
                <a:latin typeface="Uk_Bruskovaya" pitchFamily="18" charset="0"/>
              </a:rPr>
              <a:t>•</a:t>
            </a:r>
            <a:r>
              <a:rPr lang="ru-RU" sz="3200" dirty="0">
                <a:latin typeface="Uk_Bruskovaya" pitchFamily="18" charset="0"/>
              </a:rPr>
              <a:t>	</a:t>
            </a:r>
            <a:r>
              <a:rPr lang="ru-RU" sz="3200" dirty="0" err="1">
                <a:latin typeface="Uk_Bruskovaya" pitchFamily="18" charset="0"/>
              </a:rPr>
              <a:t>проведення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лабораторних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робіт</a:t>
            </a:r>
            <a:r>
              <a:rPr lang="ru-RU" sz="3200" dirty="0">
                <a:latin typeface="Uk_Bruskovaya" pitchFamily="18" charset="0"/>
              </a:rPr>
              <a:t> в </a:t>
            </a:r>
            <a:r>
              <a:rPr lang="ru-RU" sz="3200" dirty="0" err="1">
                <a:latin typeface="Uk_Bruskovaya" pitchFamily="18" charset="0"/>
              </a:rPr>
              <a:t>умовах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імітації</a:t>
            </a:r>
            <a:r>
              <a:rPr lang="ru-RU" sz="3200" dirty="0">
                <a:latin typeface="Uk_Bruskovaya" pitchFamily="18" charset="0"/>
              </a:rPr>
              <a:t> в </a:t>
            </a:r>
            <a:r>
              <a:rPr lang="ru-RU" sz="3200" dirty="0" smtClean="0">
                <a:latin typeface="Uk_Bruskovaya" pitchFamily="18" charset="0"/>
              </a:rPr>
              <a:t>  </a:t>
            </a:r>
            <a:r>
              <a:rPr lang="ru-RU" sz="3200" dirty="0" err="1" smtClean="0">
                <a:latin typeface="Uk_Bruskovaya" pitchFamily="18" charset="0"/>
              </a:rPr>
              <a:t>комп'ютерній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програмі</a:t>
            </a:r>
            <a:r>
              <a:rPr lang="ru-RU" sz="3200" dirty="0">
                <a:latin typeface="Uk_Bruskovaya" pitchFamily="18" charset="0"/>
              </a:rPr>
              <a:t> реального </a:t>
            </a:r>
            <a:r>
              <a:rPr lang="ru-RU" sz="3200" dirty="0" err="1">
                <a:latin typeface="Uk_Bruskovaya" pitchFamily="18" charset="0"/>
              </a:rPr>
              <a:t>досліду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або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експерименту</a:t>
            </a:r>
            <a:r>
              <a:rPr lang="ru-RU" sz="3200" dirty="0" smtClean="0">
                <a:latin typeface="Uk_Bruskovaya" pitchFamily="18" charset="0"/>
              </a:rPr>
              <a:t>;</a:t>
            </a:r>
            <a:endParaRPr lang="en-US" sz="3200" dirty="0" smtClean="0">
              <a:latin typeface="Uk_Bruskovaya" pitchFamily="18" charset="0"/>
            </a:endParaRPr>
          </a:p>
          <a:p>
            <a:r>
              <a:rPr lang="ru-RU" sz="3200" dirty="0" smtClean="0">
                <a:latin typeface="Uk_Bruskovaya" pitchFamily="18" charset="0"/>
              </a:rPr>
              <a:t>•</a:t>
            </a:r>
            <a:r>
              <a:rPr lang="ru-RU" sz="3200" dirty="0">
                <a:latin typeface="Uk_Bruskovaya" pitchFamily="18" charset="0"/>
              </a:rPr>
              <a:t>	</a:t>
            </a:r>
            <a:r>
              <a:rPr lang="ru-RU" sz="3200" dirty="0" err="1">
                <a:latin typeface="Uk_Bruskovaya" pitchFamily="18" charset="0"/>
              </a:rPr>
              <a:t>підсилення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мотивації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 smtClean="0">
                <a:latin typeface="Uk_Bruskovaya" pitchFamily="18" charset="0"/>
              </a:rPr>
              <a:t>вивчення</a:t>
            </a:r>
            <a:r>
              <a:rPr lang="ru-RU" sz="3200" dirty="0" smtClean="0">
                <a:latin typeface="Uk_Bruskovaya" pitchFamily="18" charset="0"/>
              </a:rPr>
              <a:t>.</a:t>
            </a:r>
            <a:endParaRPr lang="ru-RU" sz="3200" dirty="0">
              <a:latin typeface="Uk_Bruskovay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4" y="609604"/>
            <a:ext cx="8838454" cy="62483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36"/>
            <a:ext cx="8208912" cy="3168352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latin typeface="Uk_Bruskovaya" pitchFamily="18" charset="0"/>
              </a:rPr>
              <a:t>Сучасні </a:t>
            </a:r>
            <a:r>
              <a:rPr lang="uk-UA" dirty="0">
                <a:latin typeface="Uk_Bruskovaya" pitchFamily="18" charset="0"/>
              </a:rPr>
              <a:t>методики викладання постійно вдосконалюються, стають все більш насиченими, технологічними, продуктивними та націленими на різноманітні потреби системи освіти.</a:t>
            </a:r>
            <a:endParaRPr lang="ru-RU" dirty="0">
              <a:latin typeface="Uk_Bruskovay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476672"/>
            <a:ext cx="53285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 smtClean="0">
                <a:latin typeface="Uk_Bruskovaya" pitchFamily="18" charset="0"/>
              </a:rPr>
              <a:t>Позитивним</a:t>
            </a:r>
            <a:r>
              <a:rPr lang="ru-RU" sz="3200" dirty="0" smtClean="0">
                <a:latin typeface="Uk_Bruskovaya" pitchFamily="18" charset="0"/>
              </a:rPr>
              <a:t> аспектом </a:t>
            </a:r>
            <a:r>
              <a:rPr lang="ru-RU" sz="3200" dirty="0" err="1" smtClean="0">
                <a:latin typeface="Uk_Bruskovaya" pitchFamily="18" charset="0"/>
              </a:rPr>
              <a:t>впровадження</a:t>
            </a:r>
            <a:r>
              <a:rPr lang="ru-RU" sz="3200" dirty="0" smtClean="0">
                <a:latin typeface="Uk_Bruskovaya" pitchFamily="18" charset="0"/>
              </a:rPr>
              <a:t> такого </a:t>
            </a:r>
            <a:r>
              <a:rPr lang="ru-RU" sz="3200" dirty="0" err="1" smtClean="0">
                <a:latin typeface="Uk_Bruskovaya" pitchFamily="18" charset="0"/>
              </a:rPr>
              <a:t>сучасного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 err="1" smtClean="0">
                <a:latin typeface="Uk_Bruskovaya" pitchFamily="18" charset="0"/>
              </a:rPr>
              <a:t>програмного</a:t>
            </a:r>
            <a:r>
              <a:rPr lang="ru-RU" sz="3200" dirty="0" smtClean="0">
                <a:latin typeface="Uk_Bruskovaya" pitchFamily="18" charset="0"/>
              </a:rPr>
              <a:t> софта схемотехнічного </a:t>
            </a:r>
            <a:r>
              <a:rPr lang="ru-RU" sz="3200" dirty="0" err="1" smtClean="0">
                <a:latin typeface="Uk_Bruskovaya" pitchFamily="18" charset="0"/>
              </a:rPr>
              <a:t>моделювання</a:t>
            </a:r>
            <a:r>
              <a:rPr lang="ru-RU" sz="3200" dirty="0" smtClean="0">
                <a:latin typeface="Uk_Bruskovaya" pitchFamily="18" charset="0"/>
              </a:rPr>
              <a:t> – є </a:t>
            </a:r>
            <a:r>
              <a:rPr lang="ru-RU" sz="3200" dirty="0" err="1" smtClean="0">
                <a:latin typeface="Uk_Bruskovaya" pitchFamily="18" charset="0"/>
              </a:rPr>
              <a:t>підвищення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 err="1" smtClean="0">
                <a:latin typeface="Uk_Bruskovaya" pitchFamily="18" charset="0"/>
              </a:rPr>
              <a:t>навчально</a:t>
            </a:r>
            <a:r>
              <a:rPr lang="ru-RU" sz="3200" dirty="0" smtClean="0">
                <a:latin typeface="Uk_Bruskovaya" pitchFamily="18" charset="0"/>
              </a:rPr>
              <a:t>-методичного </a:t>
            </a:r>
            <a:r>
              <a:rPr lang="ru-RU" sz="3200" dirty="0" err="1" smtClean="0">
                <a:latin typeface="Uk_Bruskovaya" pitchFamily="18" charset="0"/>
              </a:rPr>
              <a:t>рівня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 err="1" smtClean="0">
                <a:latin typeface="Uk_Bruskovaya" pitchFamily="18" charset="0"/>
              </a:rPr>
              <a:t>викладання</a:t>
            </a:r>
            <a:r>
              <a:rPr lang="ru-RU" sz="3200" dirty="0" smtClean="0">
                <a:latin typeface="Uk_Bruskovaya" pitchFamily="18" charset="0"/>
              </a:rPr>
              <a:t>, </a:t>
            </a:r>
            <a:r>
              <a:rPr lang="ru-RU" sz="3200" dirty="0" err="1" smtClean="0">
                <a:latin typeface="Uk_Bruskovaya" pitchFamily="18" charset="0"/>
              </a:rPr>
              <a:t>наданя</a:t>
            </a:r>
            <a:r>
              <a:rPr lang="ru-RU" sz="3200" dirty="0" smtClean="0">
                <a:latin typeface="Uk_Bruskovaya" pitchFamily="18" charset="0"/>
              </a:rPr>
              <a:t> студентам </a:t>
            </a:r>
            <a:r>
              <a:rPr lang="ru-RU" sz="3200" dirty="0" err="1" smtClean="0">
                <a:latin typeface="Uk_Bruskovaya" pitchFamily="18" charset="0"/>
              </a:rPr>
              <a:t>високих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 err="1" smtClean="0">
                <a:latin typeface="Uk_Bruskovaya" pitchFamily="18" charset="0"/>
              </a:rPr>
              <a:t>фахових</a:t>
            </a:r>
            <a:r>
              <a:rPr lang="ru-RU" sz="3200" dirty="0" smtClean="0">
                <a:latin typeface="Uk_Bruskovaya" pitchFamily="18" charset="0"/>
              </a:rPr>
              <a:t> компетентностей </a:t>
            </a:r>
            <a:r>
              <a:rPr lang="ru-RU" sz="3200" dirty="0" smtClean="0">
                <a:latin typeface="Uk_Bruskovaya" pitchFamily="18" charset="0"/>
              </a:rPr>
              <a:t>та </a:t>
            </a:r>
            <a:r>
              <a:rPr lang="ru-RU" sz="3200" dirty="0" err="1" smtClean="0">
                <a:latin typeface="Uk_Bruskovaya" pitchFamily="18" charset="0"/>
              </a:rPr>
              <a:t>розширення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 err="1" smtClean="0">
                <a:latin typeface="Uk_Bruskovaya" pitchFamily="18" charset="0"/>
              </a:rPr>
              <a:t>міждисциплінарних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 err="1" smtClean="0">
                <a:latin typeface="Uk_Bruskovaya" pitchFamily="18" charset="0"/>
              </a:rPr>
              <a:t>зв’язків</a:t>
            </a:r>
            <a:r>
              <a:rPr lang="ru-RU" sz="3200" dirty="0" smtClean="0">
                <a:latin typeface="Uk_Bruskovaya" pitchFamily="18" charset="0"/>
              </a:rPr>
              <a:t> спецдисциплін </a:t>
            </a:r>
            <a:r>
              <a:rPr lang="ru-RU" sz="3200" dirty="0" err="1" smtClean="0">
                <a:latin typeface="Uk_Bruskovaya" pitchFamily="18" charset="0"/>
              </a:rPr>
              <a:t>радіотехнічного</a:t>
            </a:r>
            <a:r>
              <a:rPr lang="ru-RU" sz="3200" dirty="0" smtClean="0">
                <a:latin typeface="Uk_Bruskovaya" pitchFamily="18" charset="0"/>
              </a:rPr>
              <a:t> та </a:t>
            </a:r>
            <a:r>
              <a:rPr lang="ru-RU" sz="3200" dirty="0" err="1" smtClean="0">
                <a:latin typeface="Uk_Bruskovaya" pitchFamily="18" charset="0"/>
              </a:rPr>
              <a:t>комп’ютерного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 err="1" smtClean="0">
                <a:latin typeface="Uk_Bruskovaya" pitchFamily="18" charset="0"/>
              </a:rPr>
              <a:t>напрямку</a:t>
            </a:r>
            <a:r>
              <a:rPr lang="ru-RU" sz="3200" dirty="0" smtClean="0">
                <a:latin typeface="Uk_Bruskovaya" pitchFamily="18" charset="0"/>
              </a:rPr>
              <a:t>.</a:t>
            </a:r>
            <a:endParaRPr lang="ru-RU" sz="3200" dirty="0">
              <a:latin typeface="Uk_Bruskovay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"/>
            <a:ext cx="9144000" cy="6857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2780928"/>
            <a:ext cx="80648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9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96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9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9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7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00000Kolledg_02\00_Методичні розробки Чорного\2023_04_21_науково-практична конференція «Інновації в освіті Запоріжжя\Презентація\0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72538"/>
            <a:ext cx="718681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latin typeface="Uk_Bruskovaya" pitchFamily="18" charset="0"/>
              </a:rPr>
              <a:t>При практичному використанні інформаційно-комунікаційні технологій на заняттях виникають новітні властивості занять:</a:t>
            </a:r>
          </a:p>
          <a:p>
            <a:pPr algn="just"/>
            <a:endParaRPr lang="ru-RU" sz="3200" dirty="0" smtClean="0">
              <a:latin typeface="Uk_Bruskovaya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3200" dirty="0" smtClean="0">
                <a:latin typeface="Uk_Bruskovaya" pitchFamily="18" charset="0"/>
              </a:rPr>
              <a:t>Принцип адаптивності;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3200" dirty="0" smtClean="0">
                <a:latin typeface="Uk_Bruskovaya" pitchFamily="18" charset="0"/>
              </a:rPr>
              <a:t>Керованість;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3200" dirty="0" smtClean="0">
                <a:latin typeface="Uk_Bruskovaya" pitchFamily="18" charset="0"/>
              </a:rPr>
              <a:t>Інтерактивність і діалоговий характер навчання;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3200" dirty="0" smtClean="0">
                <a:latin typeface="Uk_Bruskovaya" pitchFamily="18" charset="0"/>
              </a:rPr>
              <a:t>Оптимальне поєднання індивідуальної та групової роботи;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3200" dirty="0" smtClean="0">
                <a:latin typeface="Uk_Bruskovaya" pitchFamily="18" charset="0"/>
              </a:rPr>
              <a:t>Широкі можливості в коригуванні змісту опанованого матеріалу.</a:t>
            </a:r>
            <a:endParaRPr lang="ru-RU" sz="3200" dirty="0">
              <a:latin typeface="Uk_Bruskovay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00000Kolledg_02\00_Методичні розробки Чорного\2023_04_21_науково-практична конференція «Інновації в освіті Запоріжжя\Презентація\0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761"/>
            <a:ext cx="9001000" cy="678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7" y="24761"/>
            <a:ext cx="9000999" cy="148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dirty="0">
                <a:latin typeface="Uk_Bruskovaya" pitchFamily="18" charset="0"/>
              </a:rPr>
              <a:t>П</a:t>
            </a:r>
            <a:r>
              <a:rPr lang="ru-RU" sz="3200" dirty="0" err="1" smtClean="0">
                <a:latin typeface="Uk_Bruskovaya" pitchFamily="18" charset="0"/>
              </a:rPr>
              <a:t>еред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викладачем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постає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завдання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підготовки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лекційного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матеріалу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smtClean="0">
                <a:latin typeface="Uk_Bruskovaya" pitchFamily="18" charset="0"/>
              </a:rPr>
              <a:t>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05839"/>
            <a:ext cx="6750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Uk_Bruskovaya" pitchFamily="18" charset="0"/>
              </a:rPr>
              <a:t>електронному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вигляді</a:t>
            </a:r>
            <a:r>
              <a:rPr lang="ru-RU" sz="3200" dirty="0">
                <a:latin typeface="Uk_Bruskovaya" pitchFamily="18" charset="0"/>
              </a:rPr>
              <a:t> для </a:t>
            </a:r>
            <a:r>
              <a:rPr lang="ru-RU" sz="3200" dirty="0" err="1">
                <a:latin typeface="Uk_Bruskovaya" pitchFamily="18" charset="0"/>
              </a:rPr>
              <a:t>демонстрації</a:t>
            </a:r>
            <a:r>
              <a:rPr lang="ru-RU" sz="3200" dirty="0">
                <a:latin typeface="Uk_Bruskovaya" pitchFamily="18" charset="0"/>
              </a:rPr>
              <a:t> на </a:t>
            </a:r>
            <a:r>
              <a:rPr lang="ru-RU" sz="3200" dirty="0" err="1">
                <a:latin typeface="Uk_Bruskovaya" pitchFamily="18" charset="0"/>
              </a:rPr>
              <a:t>екрані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основних</a:t>
            </a:r>
            <a:r>
              <a:rPr lang="ru-RU" sz="3200" dirty="0">
                <a:latin typeface="Uk_Bruskovaya" pitchFamily="18" charset="0"/>
              </a:rPr>
              <a:t> тез </a:t>
            </a:r>
            <a:r>
              <a:rPr lang="ru-RU" sz="3200" dirty="0" err="1">
                <a:latin typeface="Uk_Bruskovaya" pitchFamily="18" charset="0"/>
              </a:rPr>
              <a:t>лекцій</a:t>
            </a:r>
            <a:r>
              <a:rPr lang="ru-RU" sz="3200" dirty="0">
                <a:latin typeface="Uk_Bruskovaya" pitchFamily="18" charset="0"/>
              </a:rPr>
              <a:t>, </a:t>
            </a:r>
            <a:endParaRPr lang="ru-RU" sz="3200" dirty="0" smtClean="0">
              <a:latin typeface="Uk_Bruskovaya" pitchFamily="18" charset="0"/>
            </a:endParaRPr>
          </a:p>
          <a:p>
            <a:endParaRPr lang="ru-RU" sz="3200" dirty="0">
              <a:latin typeface="Uk_Bruskovaya" pitchFamily="18" charset="0"/>
            </a:endParaRPr>
          </a:p>
          <a:p>
            <a:r>
              <a:rPr lang="ru-RU" sz="3200" dirty="0" err="1">
                <a:latin typeface="Uk_Bruskovaya" pitchFamily="18" charset="0"/>
              </a:rPr>
              <a:t>математичних</a:t>
            </a:r>
            <a:r>
              <a:rPr lang="ru-RU" sz="3200" dirty="0">
                <a:latin typeface="Uk_Bruskovaya" pitchFamily="18" charset="0"/>
              </a:rPr>
              <a:t> формул (</a:t>
            </a:r>
            <a:r>
              <a:rPr lang="ru-RU" sz="3200" dirty="0" err="1">
                <a:latin typeface="Uk_Bruskovaya" pitchFamily="18" charset="0"/>
              </a:rPr>
              <a:t>розрахунків</a:t>
            </a:r>
            <a:r>
              <a:rPr lang="ru-RU" sz="3200" dirty="0">
                <a:latin typeface="Uk_Bruskovaya" pitchFamily="18" charset="0"/>
              </a:rPr>
              <a:t>), </a:t>
            </a:r>
            <a:endParaRPr lang="ru-RU" sz="3200" dirty="0" smtClean="0">
              <a:latin typeface="Uk_Bruskovaya" pitchFamily="18" charset="0"/>
            </a:endParaRPr>
          </a:p>
          <a:p>
            <a:endParaRPr lang="ru-RU" sz="3200" dirty="0">
              <a:latin typeface="Uk_Bruskovaya" pitchFamily="18" charset="0"/>
            </a:endParaRPr>
          </a:p>
          <a:p>
            <a:r>
              <a:rPr lang="ru-RU" sz="3200" dirty="0" err="1">
                <a:latin typeface="Uk_Bruskovaya" pitchFamily="18" charset="0"/>
              </a:rPr>
              <a:t>ілюстрацій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графіків</a:t>
            </a:r>
            <a:r>
              <a:rPr lang="ru-RU" sz="3200" dirty="0">
                <a:latin typeface="Uk_Bruskovaya" pitchFamily="18" charset="0"/>
              </a:rPr>
              <a:t> та </a:t>
            </a:r>
            <a:r>
              <a:rPr lang="ru-RU" sz="3200" dirty="0" err="1">
                <a:latin typeface="Uk_Bruskovaya" pitchFamily="18" charset="0"/>
              </a:rPr>
              <a:t>векторних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діаграм</a:t>
            </a:r>
            <a:r>
              <a:rPr lang="ru-RU" sz="3200" dirty="0">
                <a:latin typeface="Uk_Bruskovaya" pitchFamily="18" charset="0"/>
              </a:rPr>
              <a:t>, </a:t>
            </a:r>
            <a:endParaRPr lang="ru-RU" sz="3200" dirty="0" smtClean="0">
              <a:latin typeface="Uk_Bruskovaya" pitchFamily="18" charset="0"/>
            </a:endParaRPr>
          </a:p>
          <a:p>
            <a:endParaRPr lang="ru-RU" sz="3200" dirty="0">
              <a:latin typeface="Uk_Bruskovaya" pitchFamily="18" charset="0"/>
            </a:endParaRPr>
          </a:p>
          <a:p>
            <a:r>
              <a:rPr lang="ru-RU" sz="3200" dirty="0" err="1">
                <a:latin typeface="Uk_Bruskovaya" pitchFamily="18" charset="0"/>
              </a:rPr>
              <a:t>відеороликів</a:t>
            </a:r>
            <a:r>
              <a:rPr lang="ru-RU" sz="3200" dirty="0">
                <a:latin typeface="Uk_Bruskovaya" pitchFamily="18" charset="0"/>
              </a:rPr>
              <a:t> та </a:t>
            </a:r>
            <a:r>
              <a:rPr lang="ru-RU" sz="3200" dirty="0" err="1">
                <a:latin typeface="Uk_Bruskovaya" pitchFamily="18" charset="0"/>
              </a:rPr>
              <a:t>анімації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фізичних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або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технологічних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процесів</a:t>
            </a:r>
            <a:r>
              <a:rPr lang="ru-RU" sz="3200" dirty="0">
                <a:latin typeface="Uk_Bruskovay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5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496" y="428179"/>
            <a:ext cx="900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Uk_Bruskovaya" pitchFamily="18" charset="0"/>
              </a:rPr>
              <a:t>У </a:t>
            </a:r>
            <a:r>
              <a:rPr lang="ru-RU" sz="3600" dirty="0" err="1">
                <a:latin typeface="Uk_Bruskovaya" pitchFamily="18" charset="0"/>
              </a:rPr>
              <a:t>практиці</a:t>
            </a:r>
            <a:r>
              <a:rPr lang="ru-RU" sz="3600" dirty="0">
                <a:latin typeface="Uk_Bruskovaya" pitchFamily="18" charset="0"/>
              </a:rPr>
              <a:t> </a:t>
            </a:r>
            <a:r>
              <a:rPr lang="ru-RU" sz="3600" dirty="0" err="1">
                <a:latin typeface="Uk_Bruskovaya" pitchFamily="18" charset="0"/>
              </a:rPr>
              <a:t>дистанційного</a:t>
            </a:r>
            <a:r>
              <a:rPr lang="ru-RU" sz="3600" dirty="0">
                <a:latin typeface="Uk_Bruskovaya" pitchFamily="18" charset="0"/>
              </a:rPr>
              <a:t> </a:t>
            </a:r>
            <a:r>
              <a:rPr lang="ru-RU" sz="3600" dirty="0" err="1">
                <a:latin typeface="Uk_Bruskovaya" pitchFamily="18" charset="0"/>
              </a:rPr>
              <a:t>викладання</a:t>
            </a:r>
            <a:r>
              <a:rPr lang="ru-RU" sz="3600" dirty="0">
                <a:latin typeface="Uk_Bruskovaya" pitchFamily="18" charset="0"/>
              </a:rPr>
              <a:t> </a:t>
            </a:r>
            <a:r>
              <a:rPr lang="ru-RU" sz="3600" dirty="0" err="1">
                <a:latin typeface="Uk_Bruskovaya" pitchFamily="18" charset="0"/>
              </a:rPr>
              <a:t>можливо</a:t>
            </a:r>
            <a:r>
              <a:rPr lang="ru-RU" sz="3600" dirty="0">
                <a:latin typeface="Uk_Bruskovaya" pitchFamily="18" charset="0"/>
              </a:rPr>
              <a:t> </a:t>
            </a:r>
            <a:r>
              <a:rPr lang="ru-RU" sz="3600" dirty="0" err="1">
                <a:latin typeface="Uk_Bruskovaya" pitchFamily="18" charset="0"/>
              </a:rPr>
              <a:t>застосовувати</a:t>
            </a:r>
            <a:r>
              <a:rPr lang="ru-RU" sz="3600" dirty="0">
                <a:latin typeface="Uk_Bruskovaya" pitchFamily="18" charset="0"/>
              </a:rPr>
              <a:t> </a:t>
            </a:r>
            <a:r>
              <a:rPr lang="ru-RU" sz="3600" dirty="0" err="1">
                <a:latin typeface="Uk_Bruskovaya" pitchFamily="18" charset="0"/>
              </a:rPr>
              <a:t>наступні</a:t>
            </a:r>
            <a:r>
              <a:rPr lang="ru-RU" sz="3600" dirty="0">
                <a:latin typeface="Uk_Bruskovaya" pitchFamily="18" charset="0"/>
              </a:rPr>
              <a:t> </a:t>
            </a:r>
            <a:r>
              <a:rPr lang="ru-RU" sz="3600" dirty="0" err="1">
                <a:latin typeface="Uk_Bruskovaya" pitchFamily="18" charset="0"/>
              </a:rPr>
              <a:t>інструменти</a:t>
            </a:r>
            <a:r>
              <a:rPr lang="ru-RU" sz="3600" dirty="0" smtClean="0">
                <a:latin typeface="Uk_Bruskovaya" pitchFamily="18" charset="0"/>
              </a:rPr>
              <a:t>:</a:t>
            </a:r>
          </a:p>
          <a:p>
            <a:pPr algn="just"/>
            <a:endParaRPr lang="ru-RU" sz="3600" dirty="0" smtClean="0">
              <a:latin typeface="Uk_Bruskovaya" pitchFamily="18" charset="0"/>
            </a:endParaRPr>
          </a:p>
          <a:p>
            <a:pPr algn="just"/>
            <a:endParaRPr lang="ru-RU" sz="3600" dirty="0">
              <a:latin typeface="Uk_Bruskovaya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3600" dirty="0" err="1" smtClean="0">
                <a:latin typeface="Uk_Bruskovaya" pitchFamily="18" charset="0"/>
              </a:rPr>
              <a:t>електронну</a:t>
            </a:r>
            <a:r>
              <a:rPr lang="ru-RU" sz="3600" dirty="0" smtClean="0">
                <a:latin typeface="Uk_Bruskovaya" pitchFamily="18" charset="0"/>
              </a:rPr>
              <a:t> </a:t>
            </a:r>
            <a:r>
              <a:rPr lang="ru-RU" sz="3600" dirty="0" err="1">
                <a:latin typeface="Uk_Bruskovaya" pitchFamily="18" charset="0"/>
              </a:rPr>
              <a:t>пошту</a:t>
            </a:r>
            <a:r>
              <a:rPr lang="ru-RU" sz="3600" dirty="0">
                <a:latin typeface="Uk_Bruskovaya" pitchFamily="18" charset="0"/>
              </a:rPr>
              <a:t> для </a:t>
            </a:r>
            <a:r>
              <a:rPr lang="ru-RU" sz="3600" dirty="0" err="1">
                <a:latin typeface="Uk_Bruskovaya" pitchFamily="18" charset="0"/>
              </a:rPr>
              <a:t>розсилання</a:t>
            </a:r>
            <a:r>
              <a:rPr lang="ru-RU" sz="3600" dirty="0">
                <a:latin typeface="Uk_Bruskovaya" pitchFamily="18" charset="0"/>
              </a:rPr>
              <a:t> студентам </a:t>
            </a:r>
            <a:r>
              <a:rPr lang="ru-RU" sz="3600" dirty="0" err="1">
                <a:latin typeface="Uk_Bruskovaya" pitchFamily="18" charset="0"/>
              </a:rPr>
              <a:t>методичних</a:t>
            </a:r>
            <a:r>
              <a:rPr lang="ru-RU" sz="3600" dirty="0">
                <a:latin typeface="Uk_Bruskovaya" pitchFamily="18" charset="0"/>
              </a:rPr>
              <a:t> </a:t>
            </a:r>
            <a:r>
              <a:rPr lang="ru-RU" sz="3600" dirty="0" err="1" smtClean="0">
                <a:latin typeface="Uk_Bruskovaya" pitchFamily="18" charset="0"/>
              </a:rPr>
              <a:t>матеріалів</a:t>
            </a:r>
            <a:r>
              <a:rPr lang="ru-RU" sz="3600" dirty="0" smtClean="0">
                <a:latin typeface="Uk_Bruskovaya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3600" dirty="0">
              <a:latin typeface="Uk_Bruskovaya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3600" dirty="0" err="1" smtClean="0">
                <a:latin typeface="Uk_Bruskovaya" pitchFamily="18" charset="0"/>
              </a:rPr>
              <a:t>інтернет</a:t>
            </a:r>
            <a:r>
              <a:rPr lang="ru-RU" sz="3600" dirty="0" smtClean="0">
                <a:latin typeface="Uk_Bruskovaya" pitchFamily="18" charset="0"/>
              </a:rPr>
              <a:t>-ресурс </a:t>
            </a:r>
            <a:r>
              <a:rPr lang="ru-RU" sz="3600" dirty="0">
                <a:latin typeface="Uk_Bruskovaya" pitchFamily="18" charset="0"/>
              </a:rPr>
              <a:t>на </a:t>
            </a:r>
            <a:r>
              <a:rPr lang="ru-RU" sz="3600" dirty="0" err="1">
                <a:latin typeface="Uk_Bruskovaya" pitchFamily="18" charset="0"/>
              </a:rPr>
              <a:t>платформі</a:t>
            </a:r>
            <a:r>
              <a:rPr lang="ru-RU" sz="3600" dirty="0">
                <a:latin typeface="Uk_Bruskovaya" pitchFamily="18" charset="0"/>
              </a:rPr>
              <a:t> </a:t>
            </a:r>
            <a:r>
              <a:rPr lang="en-US" sz="3600" dirty="0">
                <a:latin typeface="Uk_Bruskovaya" pitchFamily="18" charset="0"/>
              </a:rPr>
              <a:t>G Suit for Education </a:t>
            </a:r>
            <a:r>
              <a:rPr lang="en-US" sz="3600" dirty="0" smtClean="0">
                <a:latin typeface="Uk_Bruskovaya" pitchFamily="18" charset="0"/>
              </a:rPr>
              <a:t>Classroom</a:t>
            </a:r>
            <a:r>
              <a:rPr lang="ru-RU" sz="3600" dirty="0" smtClean="0">
                <a:latin typeface="Uk_Bruskovaya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3600" dirty="0">
              <a:latin typeface="Uk_Bruskovaya" pitchFamily="18" charset="0"/>
            </a:endParaRPr>
          </a:p>
          <a:p>
            <a:pPr algn="just"/>
            <a:r>
              <a:rPr lang="ru-RU" sz="3600" dirty="0">
                <a:latin typeface="Uk_Bruskovaya" pitchFamily="18" charset="0"/>
              </a:rPr>
              <a:t>-	</a:t>
            </a:r>
            <a:r>
              <a:rPr lang="ru-RU" sz="3600" dirty="0" err="1">
                <a:latin typeface="Uk_Bruskovaya" pitchFamily="18" charset="0"/>
              </a:rPr>
              <a:t>додатки-месенджери</a:t>
            </a:r>
            <a:r>
              <a:rPr lang="ru-RU" sz="3600" dirty="0">
                <a:latin typeface="Uk_Bruskovaya" pitchFamily="18" charset="0"/>
              </a:rPr>
              <a:t> </a:t>
            </a:r>
            <a:r>
              <a:rPr lang="en-US" sz="3600" dirty="0" err="1">
                <a:latin typeface="Uk_Bruskovaya" pitchFamily="18" charset="0"/>
              </a:rPr>
              <a:t>Viber</a:t>
            </a:r>
            <a:r>
              <a:rPr lang="en-US" sz="3600" dirty="0">
                <a:latin typeface="Uk_Bruskovaya" pitchFamily="18" charset="0"/>
              </a:rPr>
              <a:t> </a:t>
            </a:r>
            <a:r>
              <a:rPr lang="ru-RU" sz="3600" dirty="0" err="1">
                <a:latin typeface="Uk_Bruskovaya" pitchFamily="18" charset="0"/>
              </a:rPr>
              <a:t>або</a:t>
            </a:r>
            <a:r>
              <a:rPr lang="ru-RU" sz="3600" dirty="0">
                <a:latin typeface="Uk_Bruskovaya" pitchFamily="18" charset="0"/>
              </a:rPr>
              <a:t> </a:t>
            </a:r>
            <a:r>
              <a:rPr lang="en-US" sz="3600" dirty="0" smtClean="0">
                <a:latin typeface="Uk_Bruskovaya" pitchFamily="18" charset="0"/>
              </a:rPr>
              <a:t>Telegram</a:t>
            </a:r>
            <a:r>
              <a:rPr lang="ru-RU" sz="3600" dirty="0" smtClean="0">
                <a:latin typeface="Uk_Bruskovaya" pitchFamily="18" charset="0"/>
              </a:rPr>
              <a:t>.</a:t>
            </a:r>
            <a:endParaRPr lang="ru-RU" sz="3600" dirty="0">
              <a:latin typeface="Uk_Bruskovay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-171400"/>
            <a:ext cx="828092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3200" dirty="0">
                <a:latin typeface="Uk_Bruskovaya" pitchFamily="18" charset="0"/>
              </a:rPr>
              <a:t>Одним </a:t>
            </a:r>
            <a:r>
              <a:rPr lang="ru-RU" sz="3200" dirty="0" err="1">
                <a:latin typeface="Uk_Bruskovaya" pitchFamily="18" charset="0"/>
              </a:rPr>
              <a:t>із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перспективним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напрямом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впровадження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інформаційно-комунікаційні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технологій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smtClean="0">
                <a:latin typeface="Uk_Bruskovaya" pitchFamily="18" charset="0"/>
              </a:rPr>
              <a:t>стало </a:t>
            </a:r>
            <a:r>
              <a:rPr lang="ru-RU" sz="3200" dirty="0" err="1">
                <a:latin typeface="Uk_Bruskovaya" pitchFamily="18" charset="0"/>
              </a:rPr>
              <a:t>використання</a:t>
            </a:r>
            <a:r>
              <a:rPr lang="ru-RU" sz="3200" dirty="0">
                <a:latin typeface="Uk_Bruskovaya" pitchFamily="18" charset="0"/>
              </a:rPr>
              <a:t> у </a:t>
            </a:r>
            <a:r>
              <a:rPr lang="ru-RU" sz="3200" dirty="0" err="1">
                <a:latin typeface="Uk_Bruskovaya" pitchFamily="18" charset="0"/>
              </a:rPr>
              <a:t>процесі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викладання</a:t>
            </a:r>
            <a:r>
              <a:rPr lang="ru-RU" sz="3200" dirty="0">
                <a:latin typeface="Uk_Bruskovaya" pitchFamily="18" charset="0"/>
              </a:rPr>
              <a:t> та </a:t>
            </a:r>
            <a:r>
              <a:rPr lang="ru-RU" sz="3200" dirty="0" err="1">
                <a:latin typeface="Uk_Bruskovaya" pitchFamily="18" charset="0"/>
              </a:rPr>
              <a:t>проведення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лабораторних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робіт</a:t>
            </a:r>
            <a:r>
              <a:rPr lang="ru-RU" sz="3200" dirty="0">
                <a:latin typeface="Uk_Bruskovaya" pitchFamily="18" charset="0"/>
              </a:rPr>
              <a:t>  </a:t>
            </a:r>
            <a:r>
              <a:rPr lang="ru-RU" sz="3200" dirty="0" err="1">
                <a:latin typeface="Uk_Bruskovaya" pitchFamily="18" charset="0"/>
              </a:rPr>
              <a:t>пакетів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прикладних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комп’ютерних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програм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en-US" sz="3200" dirty="0">
                <a:latin typeface="Uk_Bruskovaya" pitchFamily="18" charset="0"/>
              </a:rPr>
              <a:t>Electronics Workbench – Multisim 10.0 </a:t>
            </a:r>
            <a:r>
              <a:rPr lang="ru-RU" sz="3200" dirty="0">
                <a:latin typeface="Uk_Bruskovaya" pitchFamily="18" charset="0"/>
              </a:rPr>
              <a:t>для </a:t>
            </a:r>
            <a:r>
              <a:rPr lang="ru-RU" sz="3200" dirty="0" err="1">
                <a:latin typeface="Uk_Bruskovaya" pitchFamily="18" charset="0"/>
              </a:rPr>
              <a:t>моделювання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процесів</a:t>
            </a:r>
            <a:r>
              <a:rPr lang="ru-RU" sz="3200" dirty="0">
                <a:latin typeface="Uk_Bruskovaya" pitchFamily="18" charset="0"/>
              </a:rPr>
              <a:t> в </a:t>
            </a:r>
            <a:r>
              <a:rPr lang="ru-RU" sz="3200" dirty="0" err="1">
                <a:latin typeface="Uk_Bruskovaya" pitchFamily="18" charset="0"/>
              </a:rPr>
              <a:t>електронних</a:t>
            </a:r>
            <a:r>
              <a:rPr lang="ru-RU" sz="3200" dirty="0">
                <a:latin typeface="Uk_Bruskovaya" pitchFamily="18" charset="0"/>
              </a:rPr>
              <a:t> схемах. </a:t>
            </a:r>
          </a:p>
        </p:txBody>
      </p:sp>
    </p:spTree>
    <p:extLst>
      <p:ext uri="{BB962C8B-B14F-4D97-AF65-F5344CB8AC3E}">
        <p14:creationId xmlns:p14="http://schemas.microsoft.com/office/powerpoint/2010/main" val="31349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2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895100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Uk_Bruskovaya" pitchFamily="18" charset="0"/>
              </a:rPr>
              <a:t>Програма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en-US" sz="3200" dirty="0">
                <a:latin typeface="Uk_Bruskovaya" pitchFamily="18" charset="0"/>
              </a:rPr>
              <a:t>Multisim 10.0 </a:t>
            </a:r>
            <a:r>
              <a:rPr lang="ru-RU" sz="3200" dirty="0" err="1">
                <a:latin typeface="Uk_Bruskovaya" pitchFamily="18" charset="0"/>
              </a:rPr>
              <a:t>забезпечує</a:t>
            </a:r>
            <a:r>
              <a:rPr lang="ru-RU" sz="3200" dirty="0">
                <a:latin typeface="Uk_Bruskovaya" pitchFamily="18" charset="0"/>
              </a:rPr>
              <a:t> синтез </a:t>
            </a:r>
            <a:r>
              <a:rPr lang="ru-RU" sz="3200" dirty="0" err="1">
                <a:latin typeface="Uk_Bruskovaya" pitchFamily="18" charset="0"/>
              </a:rPr>
              <a:t>різноманітних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електронних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принципових</a:t>
            </a:r>
            <a:r>
              <a:rPr lang="ru-RU" sz="3200" dirty="0">
                <a:latin typeface="Uk_Bruskovaya" pitchFamily="18" charset="0"/>
              </a:rPr>
              <a:t> схем, </a:t>
            </a:r>
            <a:r>
              <a:rPr lang="ru-RU" sz="3200" dirty="0" err="1">
                <a:latin typeface="Uk_Bruskovaya" pitchFamily="18" charset="0"/>
              </a:rPr>
              <a:t>моделювання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змішаних</a:t>
            </a:r>
            <a:r>
              <a:rPr lang="ru-RU" sz="3200" dirty="0">
                <a:latin typeface="Uk_Bruskovaya" pitchFamily="18" charset="0"/>
              </a:rPr>
              <a:t> аналого-</a:t>
            </a:r>
            <a:r>
              <a:rPr lang="ru-RU" sz="3200" dirty="0" err="1">
                <a:latin typeface="Uk_Bruskovaya" pitchFamily="18" charset="0"/>
              </a:rPr>
              <a:t>цифрових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пристроїв</a:t>
            </a:r>
            <a:r>
              <a:rPr lang="ru-RU" sz="3200" dirty="0">
                <a:latin typeface="Uk_Bruskovaya" pitchFamily="18" charset="0"/>
              </a:rPr>
              <a:t> за </a:t>
            </a:r>
            <a:r>
              <a:rPr lang="ru-RU" sz="3200" dirty="0" err="1">
                <a:latin typeface="Uk_Bruskovaya" pitchFamily="18" charset="0"/>
              </a:rPr>
              <a:t>допомогою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алгоритмів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en-US" sz="3200" dirty="0">
                <a:latin typeface="Uk_Bruskovaya" pitchFamily="18" charset="0"/>
              </a:rPr>
              <a:t>SPICE</a:t>
            </a:r>
            <a:r>
              <a:rPr lang="en-US" sz="3200" dirty="0" smtClean="0">
                <a:latin typeface="Uk_Bruskovaya" pitchFamily="18" charset="0"/>
              </a:rPr>
              <a:t>.</a:t>
            </a:r>
            <a:endParaRPr lang="uk-UA" sz="3200" dirty="0" smtClean="0">
              <a:latin typeface="Uk_Bruskovaya" pitchFamily="18" charset="0"/>
            </a:endParaRPr>
          </a:p>
          <a:p>
            <a:pPr algn="just"/>
            <a:endParaRPr lang="en-US" sz="3200" dirty="0" smtClean="0">
              <a:latin typeface="Uk_Bruskovaya" pitchFamily="18" charset="0"/>
            </a:endParaRPr>
          </a:p>
          <a:p>
            <a:pPr algn="just"/>
            <a:r>
              <a:rPr lang="ru-RU" sz="3200" dirty="0" err="1" smtClean="0">
                <a:latin typeface="Uk_Bruskovaya" pitchFamily="18" charset="0"/>
              </a:rPr>
              <a:t>Ця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комп’ютерна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програма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обладнана</a:t>
            </a:r>
            <a:r>
              <a:rPr lang="ru-RU" sz="3200" dirty="0">
                <a:latin typeface="Uk_Bruskovaya" pitchFamily="18" charset="0"/>
              </a:rPr>
              <a:t> великою </a:t>
            </a:r>
            <a:r>
              <a:rPr lang="ru-RU" sz="3200" dirty="0" err="1">
                <a:latin typeface="Uk_Bruskovaya" pitchFamily="18" charset="0"/>
              </a:rPr>
              <a:t>кількістю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інструментів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вимірювання</a:t>
            </a:r>
            <a:r>
              <a:rPr lang="ru-RU" sz="3200" dirty="0">
                <a:latin typeface="Uk_Bruskovaya" pitchFamily="18" charset="0"/>
              </a:rPr>
              <a:t> та </a:t>
            </a:r>
            <a:r>
              <a:rPr lang="ru-RU" sz="3200" dirty="0" err="1">
                <a:latin typeface="Uk_Bruskovaya" pitchFamily="18" charset="0"/>
              </a:rPr>
              <a:t>аналізу</a:t>
            </a:r>
            <a:r>
              <a:rPr lang="ru-RU" sz="3200" dirty="0">
                <a:latin typeface="Uk_Bruskovaya" pitchFamily="18" charset="0"/>
              </a:rPr>
              <a:t>, </a:t>
            </a:r>
            <a:r>
              <a:rPr lang="ru-RU" sz="3200" dirty="0" err="1">
                <a:latin typeface="Uk_Bruskovaya" pitchFamily="18" charset="0"/>
              </a:rPr>
              <a:t>які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відповідають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реальним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інструментам</a:t>
            </a:r>
            <a:r>
              <a:rPr lang="ru-RU" sz="3200" dirty="0">
                <a:latin typeface="Uk_Bruskovaya" pitchFamily="18" charset="0"/>
              </a:rPr>
              <a:t>: генератору, </a:t>
            </a:r>
            <a:endParaRPr lang="en-US" sz="3200" dirty="0" smtClean="0">
              <a:latin typeface="Uk_Bruskovaya" pitchFamily="18" charset="0"/>
            </a:endParaRPr>
          </a:p>
          <a:p>
            <a:pPr algn="just"/>
            <a:r>
              <a:rPr lang="ru-RU" sz="3200" dirty="0" err="1" smtClean="0">
                <a:latin typeface="Uk_Bruskovaya" pitchFamily="18" charset="0"/>
              </a:rPr>
              <a:t>осцилографу</a:t>
            </a:r>
            <a:r>
              <a:rPr lang="ru-RU" sz="3200" dirty="0">
                <a:latin typeface="Uk_Bruskovaya" pitchFamily="18" charset="0"/>
              </a:rPr>
              <a:t>, </a:t>
            </a:r>
            <a:endParaRPr lang="en-US" sz="3200" dirty="0" smtClean="0">
              <a:latin typeface="Uk_Bruskovaya" pitchFamily="18" charset="0"/>
            </a:endParaRPr>
          </a:p>
          <a:p>
            <a:pPr algn="just"/>
            <a:r>
              <a:rPr lang="ru-RU" sz="3200" dirty="0" err="1" smtClean="0">
                <a:latin typeface="Uk_Bruskovaya" pitchFamily="18" charset="0"/>
              </a:rPr>
              <a:t>аналізатору</a:t>
            </a:r>
            <a:r>
              <a:rPr lang="ru-RU" sz="3200" dirty="0" smtClean="0">
                <a:latin typeface="Uk_Bruskovaya" pitchFamily="18" charset="0"/>
              </a:rPr>
              <a:t> </a:t>
            </a:r>
            <a:r>
              <a:rPr lang="ru-RU" sz="3200" dirty="0">
                <a:latin typeface="Uk_Bruskovaya" pitchFamily="18" charset="0"/>
              </a:rPr>
              <a:t>вольт-</a:t>
            </a:r>
            <a:r>
              <a:rPr lang="ru-RU" sz="3200" dirty="0" err="1">
                <a:latin typeface="Uk_Bruskovaya" pitchFamily="18" charset="0"/>
              </a:rPr>
              <a:t>амперних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smtClean="0">
                <a:latin typeface="Uk_Bruskovaya" pitchFamily="18" charset="0"/>
              </a:rPr>
              <a:t>характеристик</a:t>
            </a:r>
            <a:r>
              <a:rPr lang="uk-UA" sz="3200" dirty="0">
                <a:latin typeface="Uk_Bruskovaya" pitchFamily="18" charset="0"/>
              </a:rPr>
              <a:t>.</a:t>
            </a:r>
            <a:endParaRPr lang="en-US" sz="3200" dirty="0" smtClean="0">
              <a:latin typeface="Uk_Bruskovay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0512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1497" y="9553"/>
            <a:ext cx="7005289" cy="684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3200" dirty="0" err="1">
                <a:latin typeface="Uk_Bruskovaya" pitchFamily="18" charset="0"/>
              </a:rPr>
              <a:t>Після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створення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схеми</a:t>
            </a:r>
            <a:r>
              <a:rPr lang="ru-RU" sz="3200" dirty="0">
                <a:latin typeface="Uk_Bruskovaya" pitchFamily="18" charset="0"/>
              </a:rPr>
              <a:t> за </a:t>
            </a:r>
            <a:r>
              <a:rPr lang="ru-RU" sz="3200" dirty="0" err="1">
                <a:latin typeface="Uk_Bruskovaya" pitchFamily="18" charset="0"/>
              </a:rPr>
              <a:t>допомогою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графічного</a:t>
            </a:r>
            <a:r>
              <a:rPr lang="ru-RU" sz="3200" dirty="0">
                <a:latin typeface="Uk_Bruskovaya" pitchFamily="18" charset="0"/>
              </a:rPr>
              <a:t> редактора </a:t>
            </a:r>
            <a:r>
              <a:rPr lang="ru-RU" sz="3200" dirty="0" err="1">
                <a:latin typeface="Uk_Bruskovaya" pitchFamily="18" charset="0"/>
              </a:rPr>
              <a:t>принципових</a:t>
            </a:r>
            <a:r>
              <a:rPr lang="ru-RU" sz="3200" dirty="0">
                <a:latin typeface="Uk_Bruskovaya" pitchFamily="18" charset="0"/>
              </a:rPr>
              <a:t> схем, проводиться </a:t>
            </a:r>
            <a:r>
              <a:rPr lang="ru-RU" sz="3200" dirty="0" err="1">
                <a:latin typeface="Uk_Bruskovaya" pitchFamily="18" charset="0"/>
              </a:rPr>
              <a:t>аналіз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схеми</a:t>
            </a:r>
            <a:r>
              <a:rPr lang="ru-RU" sz="3200" dirty="0">
                <a:latin typeface="Uk_Bruskovaya" pitchFamily="18" charset="0"/>
              </a:rPr>
              <a:t> у </a:t>
            </a:r>
            <a:r>
              <a:rPr lang="ru-RU" sz="3200" dirty="0" err="1">
                <a:latin typeface="Uk_Bruskovaya" pitchFamily="18" charset="0"/>
              </a:rPr>
              <a:t>вибраному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режимі</a:t>
            </a:r>
            <a:r>
              <a:rPr lang="ru-RU" sz="3200" dirty="0">
                <a:latin typeface="Uk_Bruskovaya" pitchFamily="18" charset="0"/>
              </a:rPr>
              <a:t>, </a:t>
            </a:r>
            <a:r>
              <a:rPr lang="ru-RU" sz="3200" dirty="0" err="1">
                <a:latin typeface="Uk_Bruskovaya" pitchFamily="18" charset="0"/>
              </a:rPr>
              <a:t>наприклад</a:t>
            </a:r>
            <a:r>
              <a:rPr lang="ru-RU" sz="3200" dirty="0">
                <a:latin typeface="Uk_Bruskovaya" pitchFamily="18" charset="0"/>
              </a:rPr>
              <a:t>, за </a:t>
            </a:r>
            <a:r>
              <a:rPr lang="ru-RU" sz="3200" dirty="0" err="1">
                <a:latin typeface="Uk_Bruskovaya" pitchFamily="18" charset="0"/>
              </a:rPr>
              <a:t>постійним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струмом</a:t>
            </a:r>
            <a:r>
              <a:rPr lang="ru-RU" sz="3200" dirty="0">
                <a:latin typeface="Uk_Bruskovaya" pitchFamily="18" charset="0"/>
              </a:rPr>
              <a:t>, за </a:t>
            </a:r>
            <a:r>
              <a:rPr lang="ru-RU" sz="3200" dirty="0" err="1">
                <a:latin typeface="Uk_Bruskovaya" pitchFamily="18" charset="0"/>
              </a:rPr>
              <a:t>змінним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струмом</a:t>
            </a:r>
            <a:r>
              <a:rPr lang="ru-RU" sz="3200" dirty="0">
                <a:latin typeface="Uk_Bruskovaya" pitchFamily="18" charset="0"/>
              </a:rPr>
              <a:t>, </a:t>
            </a:r>
            <a:r>
              <a:rPr lang="ru-RU" sz="3200" dirty="0" err="1">
                <a:latin typeface="Uk_Bruskovaya" pitchFamily="18" charset="0"/>
              </a:rPr>
              <a:t>аналіз</a:t>
            </a:r>
            <a:r>
              <a:rPr lang="ru-RU" sz="3200" dirty="0">
                <a:latin typeface="Uk_Bruskovaya" pitchFamily="18" charset="0"/>
              </a:rPr>
              <a:t> температурного </a:t>
            </a:r>
            <a:r>
              <a:rPr lang="ru-RU" sz="3200" dirty="0" err="1">
                <a:latin typeface="Uk_Bruskovaya" pitchFamily="18" charset="0"/>
              </a:rPr>
              <a:t>впливу</a:t>
            </a:r>
            <a:r>
              <a:rPr lang="ru-RU" sz="3200" dirty="0">
                <a:latin typeface="Uk_Bruskovaya" pitchFamily="18" charset="0"/>
              </a:rPr>
              <a:t>, </a:t>
            </a:r>
            <a:r>
              <a:rPr lang="ru-RU" sz="3200" dirty="0" err="1">
                <a:latin typeface="Uk_Bruskovaya" pitchFamily="18" charset="0"/>
              </a:rPr>
              <a:t>аналіз</a:t>
            </a:r>
            <a:r>
              <a:rPr lang="ru-RU" sz="3200" dirty="0">
                <a:latin typeface="Uk_Bruskovaya" pitchFamily="18" charset="0"/>
              </a:rPr>
              <a:t> </a:t>
            </a:r>
            <a:r>
              <a:rPr lang="ru-RU" sz="3200" dirty="0" err="1">
                <a:latin typeface="Uk_Bruskovaya" pitchFamily="18" charset="0"/>
              </a:rPr>
              <a:t>спотворень</a:t>
            </a:r>
            <a:r>
              <a:rPr lang="ru-RU" sz="3200" dirty="0">
                <a:latin typeface="Uk_Bruskovaya" pitchFamily="18" charset="0"/>
              </a:rPr>
              <a:t>, </a:t>
            </a:r>
            <a:r>
              <a:rPr lang="ru-RU" sz="3200" dirty="0" err="1">
                <a:latin typeface="Uk_Bruskovaya" pitchFamily="18" charset="0"/>
              </a:rPr>
              <a:t>тощо</a:t>
            </a:r>
            <a:r>
              <a:rPr lang="ru-RU" sz="3200" dirty="0">
                <a:latin typeface="Uk_Bruskovay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26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>
                <a:latin typeface="Uk_Bruskovaya" pitchFamily="18" charset="0"/>
              </a:rPr>
              <a:t>Дослідження</a:t>
            </a:r>
            <a:r>
              <a:rPr lang="ru-RU" sz="2000" dirty="0">
                <a:latin typeface="Uk_Bruskovaya" pitchFamily="18" charset="0"/>
              </a:rPr>
              <a:t> </a:t>
            </a:r>
            <a:r>
              <a:rPr lang="ru-RU" sz="2000" dirty="0" err="1">
                <a:latin typeface="Uk_Bruskovaya" pitchFamily="18" charset="0"/>
              </a:rPr>
              <a:t>вхідних</a:t>
            </a:r>
            <a:r>
              <a:rPr lang="ru-RU" sz="2000" dirty="0">
                <a:latin typeface="Uk_Bruskovaya" pitchFamily="18" charset="0"/>
              </a:rPr>
              <a:t> характеристик польового транзистора у програми Multisim 10.0</a:t>
            </a:r>
          </a:p>
        </p:txBody>
      </p:sp>
    </p:spTree>
    <p:extLst>
      <p:ext uri="{BB962C8B-B14F-4D97-AF65-F5344CB8AC3E}">
        <p14:creationId xmlns:p14="http://schemas.microsoft.com/office/powerpoint/2010/main" val="13006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486</TotalTime>
  <Words>456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Uk_Bruskovaya</vt:lpstr>
      <vt:lpstr>Тема Office</vt:lpstr>
      <vt:lpstr> ВПРОВАДЖЕННЯ ІНФОРМАЦІЙНО-КОМУНІКАЦІЙНИХ ТЕХНОЛОГІЙ ПРИ ВИКЛАДАННІ СПЕЦДИСЦИПЛІН </vt:lpstr>
      <vt:lpstr> Сучасні методики викладання постійно вдосконалюються, стають все більш насиченими, технологічними, продуктивними та націленими на різноманітні потреби системи освіти.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ВПРОВАДЖЕННЯ ІНФОРМАЦІЙНО-КОМУНІКАЦІЙНИХ ТЕХНОЛОГІЙ ПРИ ВИКЛАДАННІ СПЕЦДИСЦИПЛІН </dc:title>
  <dc:creator>admin</dc:creator>
  <cp:lastModifiedBy>CHORNEY</cp:lastModifiedBy>
  <cp:revision>49</cp:revision>
  <dcterms:created xsi:type="dcterms:W3CDTF">2023-04-12T17:18:01Z</dcterms:created>
  <dcterms:modified xsi:type="dcterms:W3CDTF">2023-04-18T06:08:16Z</dcterms:modified>
</cp:coreProperties>
</file>